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61" r:id="rId2"/>
    <p:sldId id="324" r:id="rId3"/>
    <p:sldId id="326" r:id="rId4"/>
    <p:sldId id="322" r:id="rId5"/>
    <p:sldId id="276" r:id="rId6"/>
    <p:sldId id="292" r:id="rId7"/>
    <p:sldId id="298" r:id="rId8"/>
    <p:sldId id="290" r:id="rId9"/>
    <p:sldId id="263" r:id="rId10"/>
    <p:sldId id="301" r:id="rId11"/>
    <p:sldId id="299" r:id="rId12"/>
    <p:sldId id="270" r:id="rId13"/>
    <p:sldId id="271" r:id="rId14"/>
    <p:sldId id="296" r:id="rId15"/>
    <p:sldId id="295" r:id="rId16"/>
    <p:sldId id="268" r:id="rId17"/>
    <p:sldId id="279" r:id="rId18"/>
    <p:sldId id="274" r:id="rId19"/>
    <p:sldId id="273" r:id="rId20"/>
    <p:sldId id="280" r:id="rId21"/>
    <p:sldId id="284" r:id="rId22"/>
    <p:sldId id="285" r:id="rId23"/>
    <p:sldId id="275" r:id="rId24"/>
    <p:sldId id="305" r:id="rId25"/>
    <p:sldId id="306" r:id="rId26"/>
    <p:sldId id="307" r:id="rId27"/>
    <p:sldId id="303" r:id="rId28"/>
    <p:sldId id="308" r:id="rId29"/>
    <p:sldId id="315" r:id="rId30"/>
    <p:sldId id="316" r:id="rId31"/>
    <p:sldId id="317" r:id="rId32"/>
    <p:sldId id="318" r:id="rId33"/>
    <p:sldId id="319" r:id="rId34"/>
    <p:sldId id="320" r:id="rId35"/>
    <p:sldId id="309" r:id="rId36"/>
    <p:sldId id="311" r:id="rId37"/>
    <p:sldId id="310" r:id="rId38"/>
    <p:sldId id="312" r:id="rId39"/>
    <p:sldId id="313" r:id="rId40"/>
    <p:sldId id="321" r:id="rId41"/>
    <p:sldId id="32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42" autoAdjust="0"/>
    <p:restoredTop sz="96400" autoAdjust="0"/>
  </p:normalViewPr>
  <p:slideViewPr>
    <p:cSldViewPr>
      <p:cViewPr varScale="1">
        <p:scale>
          <a:sx n="112" d="100"/>
          <a:sy n="112" d="100"/>
        </p:scale>
        <p:origin x="672" y="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85" d="100"/>
          <a:sy n="85" d="100"/>
        </p:scale>
        <p:origin x="380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74E57-43F5-43D7-A7ED-0AF34E905CE7}" type="datetimeFigureOut">
              <a:rPr lang="en-US" smtClean="0"/>
              <a:t>9/11/2019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1668A9-6061-4900-B0ED-A92AC6E35F30}" type="slidenum">
              <a:rPr lang="en-US" smtClean="0"/>
              <a:t>‹#›</a:t>
            </a:fld>
            <a:endParaRPr lang="en-US"/>
          </a:p>
        </p:txBody>
      </p:sp>
    </p:spTree>
    <p:extLst>
      <p:ext uri="{BB962C8B-B14F-4D97-AF65-F5344CB8AC3E}">
        <p14:creationId xmlns:p14="http://schemas.microsoft.com/office/powerpoint/2010/main" val="249828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summer we have developed Design optimization tool set or dots. It is a Grasshopper plugin for architecture and urban planning. This plugin will generate appropriate configs for various types of design problems.</a:t>
            </a:r>
          </a:p>
          <a:p>
            <a:r>
              <a:rPr lang="en-US" sz="1200" kern="1200" dirty="0">
                <a:solidFill>
                  <a:schemeClr val="tx1"/>
                </a:solidFill>
                <a:effectLst/>
                <a:latin typeface="+mn-lt"/>
                <a:ea typeface="+mn-ea"/>
                <a:cs typeface="+mn-cs"/>
              </a:rPr>
              <a:t>We hope to add analytical components in the near future and hopefully with your inputs, we can develop a comprehensive set of design tools.</a:t>
            </a:r>
          </a:p>
          <a:p>
            <a:r>
              <a:rPr lang="en-US" sz="1200" kern="1200" dirty="0">
                <a:solidFill>
                  <a:schemeClr val="tx1"/>
                </a:solidFill>
                <a:effectLst/>
                <a:latin typeface="+mn-lt"/>
                <a:ea typeface="+mn-ea"/>
                <a:cs typeface="+mn-cs"/>
              </a:rPr>
              <a:t>We treat the RH-GH environment as a medium to package and distribute our algorithms.</a:t>
            </a:r>
          </a:p>
          <a:p>
            <a:r>
              <a:rPr lang="en-US" sz="1200" kern="1200" dirty="0">
                <a:solidFill>
                  <a:schemeClr val="tx1"/>
                </a:solidFill>
                <a:effectLst/>
                <a:latin typeface="+mn-lt"/>
                <a:ea typeface="+mn-ea"/>
                <a:cs typeface="+mn-cs"/>
              </a:rPr>
              <a:t>We have taken care to organize &amp; name the input-output fields so that knowledge of Rhino-</a:t>
            </a:r>
            <a:r>
              <a:rPr lang="en-US" sz="1200" kern="1200" dirty="0" err="1">
                <a:solidFill>
                  <a:schemeClr val="tx1"/>
                </a:solidFill>
                <a:effectLst/>
                <a:latin typeface="+mn-lt"/>
                <a:ea typeface="+mn-ea"/>
                <a:cs typeface="+mn-cs"/>
              </a:rPr>
              <a:t>Gh</a:t>
            </a:r>
            <a:r>
              <a:rPr lang="en-US" sz="1200" kern="1200" dirty="0">
                <a:solidFill>
                  <a:schemeClr val="tx1"/>
                </a:solidFill>
                <a:effectLst/>
                <a:latin typeface="+mn-lt"/>
                <a:ea typeface="+mn-ea"/>
                <a:cs typeface="+mn-cs"/>
              </a:rPr>
              <a:t> is not an impediment. </a:t>
            </a:r>
          </a:p>
          <a:p>
            <a:r>
              <a:rPr lang="en-US" sz="1200" kern="1200" dirty="0">
                <a:solidFill>
                  <a:schemeClr val="tx1"/>
                </a:solidFill>
                <a:effectLst/>
                <a:latin typeface="+mn-lt"/>
                <a:ea typeface="+mn-ea"/>
                <a:cs typeface="+mn-cs"/>
              </a:rPr>
              <a:t>We have tried to make </a:t>
            </a:r>
            <a:r>
              <a:rPr lang="en-US" sz="1200" kern="1200">
                <a:solidFill>
                  <a:schemeClr val="tx1"/>
                </a:solidFill>
                <a:effectLst/>
                <a:latin typeface="+mn-lt"/>
                <a:ea typeface="+mn-ea"/>
                <a:cs typeface="+mn-cs"/>
              </a:rPr>
              <a:t>this plugin very </a:t>
            </a:r>
            <a:r>
              <a:rPr lang="en-US" sz="1200" kern="1200" dirty="0">
                <a:solidFill>
                  <a:schemeClr val="tx1"/>
                </a:solidFill>
                <a:effectLst/>
                <a:latin typeface="+mn-lt"/>
                <a:ea typeface="+mn-ea"/>
                <a:cs typeface="+mn-cs"/>
              </a:rPr>
              <a:t>easy to use.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51668A9-6061-4900-B0ED-A92AC6E35F30}" type="slidenum">
              <a:rPr lang="en-US" smtClean="0"/>
              <a:t>1</a:t>
            </a:fld>
            <a:endParaRPr lang="en-US"/>
          </a:p>
        </p:txBody>
      </p:sp>
    </p:spTree>
    <p:extLst>
      <p:ext uri="{BB962C8B-B14F-4D97-AF65-F5344CB8AC3E}">
        <p14:creationId xmlns:p14="http://schemas.microsoft.com/office/powerpoint/2010/main" val="497756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2 components illustrate simple extrusions. </a:t>
            </a:r>
          </a:p>
          <a:p>
            <a:r>
              <a:rPr lang="en-US" sz="1200" kern="1200" dirty="0">
                <a:solidFill>
                  <a:schemeClr val="tx1"/>
                </a:solidFill>
                <a:effectLst/>
                <a:latin typeface="+mn-lt"/>
                <a:ea typeface="+mn-ea"/>
                <a:cs typeface="+mn-cs"/>
              </a:rPr>
              <a:t>In the second component, we propose that text panels be used where the required values are separated by a comma.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third component is a special case where for each parcel, the closest street is found and required setback can be read and used for extrusion. </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C51668A9-6061-4900-B0ED-A92AC6E35F30}" type="slidenum">
              <a:rPr lang="en-US" smtClean="0"/>
              <a:t>12</a:t>
            </a:fld>
            <a:endParaRPr lang="en-US"/>
          </a:p>
        </p:txBody>
      </p:sp>
    </p:spTree>
    <p:extLst>
      <p:ext uri="{BB962C8B-B14F-4D97-AF65-F5344CB8AC3E}">
        <p14:creationId xmlns:p14="http://schemas.microsoft.com/office/powerpoint/2010/main" val="3034767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courtyard typology is shown.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and third components are shown where there is a base and towers can be generated from the upper curve.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two are quite sensitive to inputs - generating the towers.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Explain some of the inputs. </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13</a:t>
            </a:fld>
            <a:endParaRPr lang="en-US"/>
          </a:p>
        </p:txBody>
      </p:sp>
    </p:spTree>
    <p:extLst>
      <p:ext uri="{BB962C8B-B14F-4D97-AF65-F5344CB8AC3E}">
        <p14:creationId xmlns:p14="http://schemas.microsoft.com/office/powerpoint/2010/main" val="2218350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this component, a number of small parcels along a street network can be extruded based on setback for each street.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street name separated by comma and setback distance separated by comma are input.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references a Rhino3d layer for the street centerline geometry and checks which site is closest to what street.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the corresponding setback value is used to determine the region which can be extruded.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based on the FSR, the region is extruded and massing generated.</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14</a:t>
            </a:fld>
            <a:endParaRPr lang="en-US"/>
          </a:p>
        </p:txBody>
      </p:sp>
    </p:spTree>
    <p:extLst>
      <p:ext uri="{BB962C8B-B14F-4D97-AF65-F5344CB8AC3E}">
        <p14:creationId xmlns:p14="http://schemas.microsoft.com/office/powerpoint/2010/main" val="1915784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Illustrations of possible variations are shown. The curve can be of any type and the numerical inputs changed at runtime to generate results, very quickly.</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15</a:t>
            </a:fld>
            <a:endParaRPr lang="en-US"/>
          </a:p>
        </p:txBody>
      </p:sp>
    </p:spTree>
    <p:extLst>
      <p:ext uri="{BB962C8B-B14F-4D97-AF65-F5344CB8AC3E}">
        <p14:creationId xmlns:p14="http://schemas.microsoft.com/office/powerpoint/2010/main" val="54913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Dots components can help in setting up workflows for urban planning. </a:t>
            </a:r>
          </a:p>
          <a:p>
            <a:r>
              <a:rPr lang="en-US" sz="1200" kern="1200" dirty="0">
                <a:solidFill>
                  <a:schemeClr val="tx1"/>
                </a:solidFill>
                <a:effectLst/>
                <a:latin typeface="+mn-lt"/>
                <a:ea typeface="+mn-ea"/>
                <a:cs typeface="+mn-cs"/>
              </a:rPr>
              <a:t>Here the parcel-street-setback component is used to develop a context. </a:t>
            </a:r>
          </a:p>
          <a:p>
            <a:r>
              <a:rPr lang="en-US" sz="1200" kern="1200" dirty="0">
                <a:solidFill>
                  <a:schemeClr val="tx1"/>
                </a:solidFill>
                <a:effectLst/>
                <a:latin typeface="+mn-lt"/>
                <a:ea typeface="+mn-ea"/>
                <a:cs typeface="+mn-cs"/>
              </a:rPr>
              <a:t>After that the large sites are broken up into smaller pieces and the massing components are used to generate a tentative solution. </a:t>
            </a:r>
          </a:p>
          <a:p>
            <a:r>
              <a:rPr lang="en-US" sz="1200" kern="1200" dirty="0">
                <a:solidFill>
                  <a:schemeClr val="tx1"/>
                </a:solidFill>
                <a:effectLst/>
                <a:latin typeface="+mn-lt"/>
                <a:ea typeface="+mn-ea"/>
                <a:cs typeface="+mn-cs"/>
              </a:rPr>
              <a:t>The set up is trivial components can be changed to study various massing typologies. </a:t>
            </a:r>
          </a:p>
          <a:p>
            <a:r>
              <a:rPr lang="en-US" sz="1200" kern="1200" dirty="0">
                <a:solidFill>
                  <a:schemeClr val="tx1"/>
                </a:solidFill>
                <a:effectLst/>
                <a:latin typeface="+mn-lt"/>
                <a:ea typeface="+mn-ea"/>
                <a:cs typeface="+mn-cs"/>
              </a:rPr>
              <a:t>Even the partitions generated can be changed in various ways including rotation, number of parcels required or type of partitions.</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16</a:t>
            </a:fld>
            <a:endParaRPr lang="en-US"/>
          </a:p>
        </p:txBody>
      </p:sp>
    </p:spTree>
    <p:extLst>
      <p:ext uri="{BB962C8B-B14F-4D97-AF65-F5344CB8AC3E}">
        <p14:creationId xmlns:p14="http://schemas.microsoft.com/office/powerpoint/2010/main" val="1296209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components are similar to the previously shown components at the urban-scale but they are more sensitive to constraints where adjacencies and exact area can be plotted. </a:t>
            </a:r>
          </a:p>
          <a:p>
            <a:r>
              <a:rPr lang="en-US" sz="1200" kern="1200" dirty="0">
                <a:solidFill>
                  <a:schemeClr val="tx1"/>
                </a:solidFill>
                <a:effectLst/>
                <a:latin typeface="+mn-lt"/>
                <a:ea typeface="+mn-ea"/>
                <a:cs typeface="+mn-cs"/>
              </a:rPr>
              <a:t>Typical floor plans may be generated from these but even planning problems can be solved.</a:t>
            </a:r>
          </a:p>
          <a:p>
            <a:r>
              <a:rPr lang="en-US" sz="1200" kern="1200" dirty="0">
                <a:solidFill>
                  <a:schemeClr val="tx1"/>
                </a:solidFill>
                <a:effectLst/>
                <a:latin typeface="+mn-lt"/>
                <a:ea typeface="+mn-ea"/>
                <a:cs typeface="+mn-cs"/>
              </a:rPr>
              <a:t>The input .csv file is simple to understand- the first few columns provide dimensions and the last few cols are meant to provide information about neighbors.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Some components take-in an input curve but the boundary can be generated as well. The additional layer of logic forced us to separate the components.</a:t>
            </a:r>
          </a:p>
        </p:txBody>
      </p:sp>
      <p:sp>
        <p:nvSpPr>
          <p:cNvPr id="4" name="Slide Number Placeholder 3"/>
          <p:cNvSpPr>
            <a:spLocks noGrp="1"/>
          </p:cNvSpPr>
          <p:nvPr>
            <p:ph type="sldNum" sz="quarter" idx="5"/>
          </p:nvPr>
        </p:nvSpPr>
        <p:spPr/>
        <p:txBody>
          <a:bodyPr/>
          <a:lstStyle/>
          <a:p>
            <a:fld id="{C51668A9-6061-4900-B0ED-A92AC6E35F30}" type="slidenum">
              <a:rPr lang="en-US" smtClean="0"/>
              <a:t>17</a:t>
            </a:fld>
            <a:endParaRPr lang="en-US"/>
          </a:p>
        </p:txBody>
      </p:sp>
    </p:spTree>
    <p:extLst>
      <p:ext uri="{BB962C8B-B14F-4D97-AF65-F5344CB8AC3E}">
        <p14:creationId xmlns:p14="http://schemas.microsoft.com/office/powerpoint/2010/main" val="4014882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component generates an outer rectangle and places the spaces based on inputs provided. The aspect ratio of the outer rectangle and rotation can be input to check for various sites.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second component inputs a site curve and places the spaces based on inputs provided.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Circulation component accepts the spaces and provides circulation – corridor or streets </a:t>
            </a:r>
          </a:p>
        </p:txBody>
      </p:sp>
      <p:sp>
        <p:nvSpPr>
          <p:cNvPr id="4" name="Slide Number Placeholder 3"/>
          <p:cNvSpPr>
            <a:spLocks noGrp="1"/>
          </p:cNvSpPr>
          <p:nvPr>
            <p:ph type="sldNum" sz="quarter" idx="5"/>
          </p:nvPr>
        </p:nvSpPr>
        <p:spPr/>
        <p:txBody>
          <a:bodyPr/>
          <a:lstStyle/>
          <a:p>
            <a:fld id="{C51668A9-6061-4900-B0ED-A92AC6E35F30}" type="slidenum">
              <a:rPr lang="en-US" smtClean="0"/>
              <a:t>18</a:t>
            </a:fld>
            <a:endParaRPr lang="en-US"/>
          </a:p>
        </p:txBody>
      </p:sp>
    </p:spTree>
    <p:extLst>
      <p:ext uri="{BB962C8B-B14F-4D97-AF65-F5344CB8AC3E}">
        <p14:creationId xmlns:p14="http://schemas.microsoft.com/office/powerpoint/2010/main" val="378912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component here is exploratory – it places a space on the plane and tries to find the placement for the next best space. This way it proceeds until all spaces are plotted.</a:t>
            </a:r>
          </a:p>
          <a:p>
            <a:r>
              <a:rPr lang="en-US" sz="1200" kern="1200" dirty="0">
                <a:solidFill>
                  <a:schemeClr val="tx1"/>
                </a:solidFill>
                <a:effectLst/>
                <a:latin typeface="+mn-lt"/>
                <a:ea typeface="+mn-ea"/>
                <a:cs typeface="+mn-cs"/>
              </a:rPr>
              <a:t>The final component places the spaces along the periphery and shuffles them until all neighboring conditions are fulfilled.</a:t>
            </a:r>
          </a:p>
        </p:txBody>
      </p:sp>
      <p:sp>
        <p:nvSpPr>
          <p:cNvPr id="4" name="Slide Number Placeholder 3"/>
          <p:cNvSpPr>
            <a:spLocks noGrp="1"/>
          </p:cNvSpPr>
          <p:nvPr>
            <p:ph type="sldNum" sz="quarter" idx="5"/>
          </p:nvPr>
        </p:nvSpPr>
        <p:spPr/>
        <p:txBody>
          <a:bodyPr/>
          <a:lstStyle/>
          <a:p>
            <a:fld id="{C51668A9-6061-4900-B0ED-A92AC6E35F30}" type="slidenum">
              <a:rPr lang="en-US" smtClean="0"/>
              <a:t>19</a:t>
            </a:fld>
            <a:endParaRPr lang="en-US"/>
          </a:p>
        </p:txBody>
      </p:sp>
    </p:spTree>
    <p:extLst>
      <p:ext uri="{BB962C8B-B14F-4D97-AF65-F5344CB8AC3E}">
        <p14:creationId xmlns:p14="http://schemas.microsoft.com/office/powerpoint/2010/main" val="2418873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slide shows how grouping is achieved. It considers the area required, number of each type of space, and the favorable neighbors. The excel sheet captures the adjacency values.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values denote attraction whereas -</a:t>
            </a:r>
            <a:r>
              <a:rPr lang="en-US" sz="1200" kern="1200" dirty="0" err="1">
                <a:solidFill>
                  <a:schemeClr val="tx1"/>
                </a:solidFill>
                <a:effectLst/>
                <a:latin typeface="+mn-lt"/>
                <a:ea typeface="+mn-ea"/>
                <a:cs typeface="+mn-cs"/>
              </a:rPr>
              <a:t>ve</a:t>
            </a:r>
            <a:r>
              <a:rPr lang="en-US" sz="1200" kern="1200" dirty="0">
                <a:solidFill>
                  <a:schemeClr val="tx1"/>
                </a:solidFill>
                <a:effectLst/>
                <a:latin typeface="+mn-lt"/>
                <a:ea typeface="+mn-ea"/>
                <a:cs typeface="+mn-cs"/>
              </a:rPr>
              <a:t> values capture the repulsive force. The numerical value is the intensity. In this case, </a:t>
            </a:r>
            <a:r>
              <a:rPr lang="en-US" sz="1200" kern="1200" dirty="0" err="1">
                <a:solidFill>
                  <a:schemeClr val="tx1"/>
                </a:solidFill>
                <a:effectLst/>
                <a:latin typeface="+mn-lt"/>
                <a:ea typeface="+mn-ea"/>
                <a:cs typeface="+mn-cs"/>
              </a:rPr>
              <a:t>a&amp;c</a:t>
            </a:r>
            <a:r>
              <a:rPr lang="en-US" sz="1200" kern="1200" dirty="0">
                <a:solidFill>
                  <a:schemeClr val="tx1"/>
                </a:solidFill>
                <a:effectLst/>
                <a:latin typeface="+mn-lt"/>
                <a:ea typeface="+mn-ea"/>
                <a:cs typeface="+mn-cs"/>
              </a:rPr>
              <a:t> should attract each other whereas e should repel other e’s.</a:t>
            </a:r>
          </a:p>
        </p:txBody>
      </p:sp>
      <p:sp>
        <p:nvSpPr>
          <p:cNvPr id="4" name="Slide Number Placeholder 3"/>
          <p:cNvSpPr>
            <a:spLocks noGrp="1"/>
          </p:cNvSpPr>
          <p:nvPr>
            <p:ph type="sldNum" sz="quarter" idx="5"/>
          </p:nvPr>
        </p:nvSpPr>
        <p:spPr/>
        <p:txBody>
          <a:bodyPr/>
          <a:lstStyle/>
          <a:p>
            <a:fld id="{C51668A9-6061-4900-B0ED-A92AC6E35F30}" type="slidenum">
              <a:rPr lang="en-US" smtClean="0"/>
              <a:t>20</a:t>
            </a:fld>
            <a:endParaRPr lang="en-US"/>
          </a:p>
        </p:txBody>
      </p:sp>
    </p:spTree>
    <p:extLst>
      <p:ext uri="{BB962C8B-B14F-4D97-AF65-F5344CB8AC3E}">
        <p14:creationId xmlns:p14="http://schemas.microsoft.com/office/powerpoint/2010/main" val="32054668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 given curve – say floor plate, apply a peripheral space generation then apply a subdivision component successively. The input to .csv file is simply a component which can be set to the required path by double-click.</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Once again, the same spreadsheet is used where </a:t>
            </a:r>
            <a:r>
              <a:rPr lang="en-US" sz="1200" kern="1200" dirty="0" err="1">
                <a:solidFill>
                  <a:schemeClr val="tx1"/>
                </a:solidFill>
                <a:effectLst/>
                <a:latin typeface="+mn-lt"/>
                <a:ea typeface="+mn-ea"/>
                <a:cs typeface="+mn-cs"/>
              </a:rPr>
              <a:t>a&amp;c</a:t>
            </a:r>
            <a:r>
              <a:rPr lang="en-US" sz="1200" kern="1200" dirty="0">
                <a:solidFill>
                  <a:schemeClr val="tx1"/>
                </a:solidFill>
                <a:effectLst/>
                <a:latin typeface="+mn-lt"/>
                <a:ea typeface="+mn-ea"/>
                <a:cs typeface="+mn-cs"/>
              </a:rPr>
              <a:t> attract and e repels.</a:t>
            </a:r>
          </a:p>
        </p:txBody>
      </p:sp>
      <p:sp>
        <p:nvSpPr>
          <p:cNvPr id="4" name="Slide Number Placeholder 3"/>
          <p:cNvSpPr>
            <a:spLocks noGrp="1"/>
          </p:cNvSpPr>
          <p:nvPr>
            <p:ph type="sldNum" sz="quarter" idx="5"/>
          </p:nvPr>
        </p:nvSpPr>
        <p:spPr/>
        <p:txBody>
          <a:bodyPr/>
          <a:lstStyle/>
          <a:p>
            <a:fld id="{C51668A9-6061-4900-B0ED-A92AC6E35F30}" type="slidenum">
              <a:rPr lang="en-US" smtClean="0"/>
              <a:t>21</a:t>
            </a:fld>
            <a:endParaRPr lang="en-US"/>
          </a:p>
        </p:txBody>
      </p:sp>
    </p:spTree>
    <p:extLst>
      <p:ext uri="{BB962C8B-B14F-4D97-AF65-F5344CB8AC3E}">
        <p14:creationId xmlns:p14="http://schemas.microsoft.com/office/powerpoint/2010/main" val="1734122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geometry processing:</a:t>
            </a:r>
          </a:p>
          <a:p>
            <a:pPr marL="228600" lvl="0" indent="-228600">
              <a:buFont typeface="+mj-lt"/>
              <a:buAutoNum type="arabicPeriod"/>
            </a:pPr>
            <a:r>
              <a:rPr lang="en-US" sz="1200" kern="1200" dirty="0">
                <a:solidFill>
                  <a:schemeClr val="tx1"/>
                </a:solidFill>
                <a:effectLst/>
                <a:latin typeface="+mn-lt"/>
                <a:ea typeface="+mn-ea"/>
                <a:cs typeface="+mn-cs"/>
              </a:rPr>
              <a:t>Even simple patterns cannot be generalized to all shapes. </a:t>
            </a:r>
          </a:p>
          <a:p>
            <a:pPr marL="228600" lvl="0" indent="-228600">
              <a:buFont typeface="+mj-lt"/>
              <a:buAutoNum type="arabicPeriod"/>
            </a:pPr>
            <a:r>
              <a:rPr lang="en-US" sz="1200" kern="1200" dirty="0">
                <a:solidFill>
                  <a:schemeClr val="tx1"/>
                </a:solidFill>
                <a:effectLst/>
                <a:latin typeface="+mn-lt"/>
                <a:ea typeface="+mn-ea"/>
                <a:cs typeface="+mn-cs"/>
              </a:rPr>
              <a:t>Transformation of patterns do not scale well due to intrinsic properties of smooth and discrete segments or drastic variations in angles of segments. </a:t>
            </a:r>
          </a:p>
          <a:p>
            <a:pPr marL="228600" lvl="0" indent="-228600">
              <a:buFont typeface="+mj-lt"/>
              <a:buAutoNum type="arabicPeriod"/>
            </a:pPr>
            <a:r>
              <a:rPr lang="en-US" sz="1200" kern="1200" dirty="0">
                <a:solidFill>
                  <a:schemeClr val="tx1"/>
                </a:solidFill>
                <a:effectLst/>
                <a:latin typeface="+mn-lt"/>
                <a:ea typeface="+mn-ea"/>
                <a:cs typeface="+mn-cs"/>
              </a:rPr>
              <a:t>From literature, we know that there is additional complexity due to accretion.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is proposed that typical design configs can be achieved by conducting a sequence of geometric transformations and evaluating logical arguments on specific parts of the region under consideration. </a:t>
            </a: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51668A9-6061-4900-B0ED-A92AC6E35F30}" type="slidenum">
              <a:rPr lang="en-US" smtClean="0"/>
              <a:t>4</a:t>
            </a:fld>
            <a:endParaRPr lang="en-US"/>
          </a:p>
        </p:txBody>
      </p:sp>
    </p:spTree>
    <p:extLst>
      <p:ext uri="{BB962C8B-B14F-4D97-AF65-F5344CB8AC3E}">
        <p14:creationId xmlns:p14="http://schemas.microsoft.com/office/powerpoint/2010/main" val="4144338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shows three connected components with hierarchies of spatial structures. First, spaces are placed on the plane, then a particular space is occupied along the periphery and finally another space is subdivided internally. For each operation, area and neighborhood is considered.</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22</a:t>
            </a:fld>
            <a:endParaRPr lang="en-US"/>
          </a:p>
        </p:txBody>
      </p:sp>
    </p:spTree>
    <p:extLst>
      <p:ext uri="{BB962C8B-B14F-4D97-AF65-F5344CB8AC3E}">
        <p14:creationId xmlns:p14="http://schemas.microsoft.com/office/powerpoint/2010/main" val="3676352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vast range of curves were tested and it is known that sometimes the output will be very wrong But upon changing the parameters slightly, even by decimal values, appropriate results could be retrieved.</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23</a:t>
            </a:fld>
            <a:endParaRPr lang="en-US"/>
          </a:p>
        </p:txBody>
      </p:sp>
    </p:spTree>
    <p:extLst>
      <p:ext uri="{BB962C8B-B14F-4D97-AF65-F5344CB8AC3E}">
        <p14:creationId xmlns:p14="http://schemas.microsoft.com/office/powerpoint/2010/main" val="2533467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24</a:t>
            </a:fld>
            <a:endParaRPr lang="en-US"/>
          </a:p>
        </p:txBody>
      </p:sp>
    </p:spTree>
    <p:extLst>
      <p:ext uri="{BB962C8B-B14F-4D97-AF65-F5344CB8AC3E}">
        <p14:creationId xmlns:p14="http://schemas.microsoft.com/office/powerpoint/2010/main" val="115580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28</a:t>
            </a:fld>
            <a:endParaRPr lang="en-US"/>
          </a:p>
        </p:txBody>
      </p:sp>
    </p:spTree>
    <p:extLst>
      <p:ext uri="{BB962C8B-B14F-4D97-AF65-F5344CB8AC3E}">
        <p14:creationId xmlns:p14="http://schemas.microsoft.com/office/powerpoint/2010/main" val="2237562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29</a:t>
            </a:fld>
            <a:endParaRPr lang="en-US"/>
          </a:p>
        </p:txBody>
      </p:sp>
    </p:spTree>
    <p:extLst>
      <p:ext uri="{BB962C8B-B14F-4D97-AF65-F5344CB8AC3E}">
        <p14:creationId xmlns:p14="http://schemas.microsoft.com/office/powerpoint/2010/main" val="600493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30</a:t>
            </a:fld>
            <a:endParaRPr lang="en-US"/>
          </a:p>
        </p:txBody>
      </p:sp>
    </p:spTree>
    <p:extLst>
      <p:ext uri="{BB962C8B-B14F-4D97-AF65-F5344CB8AC3E}">
        <p14:creationId xmlns:p14="http://schemas.microsoft.com/office/powerpoint/2010/main" val="7762410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31</a:t>
            </a:fld>
            <a:endParaRPr lang="en-US"/>
          </a:p>
        </p:txBody>
      </p:sp>
    </p:spTree>
    <p:extLst>
      <p:ext uri="{BB962C8B-B14F-4D97-AF65-F5344CB8AC3E}">
        <p14:creationId xmlns:p14="http://schemas.microsoft.com/office/powerpoint/2010/main" val="2379736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32</a:t>
            </a:fld>
            <a:endParaRPr lang="en-US"/>
          </a:p>
        </p:txBody>
      </p:sp>
    </p:spTree>
    <p:extLst>
      <p:ext uri="{BB962C8B-B14F-4D97-AF65-F5344CB8AC3E}">
        <p14:creationId xmlns:p14="http://schemas.microsoft.com/office/powerpoint/2010/main" val="4281981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this component, a number of small parcels along a street network can be extruded based on setback for each street. The street name separated by comma and setback distance separated by comma are input. It references a Rhino3d layer for the street centerline geometry and checks which site is closest to what street. Then the corresponding setback value is used to determine the region which can be extruded. Finally based on the FSR, the region is extruded and massing generated.</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33</a:t>
            </a:fld>
            <a:endParaRPr lang="en-US"/>
          </a:p>
        </p:txBody>
      </p:sp>
    </p:spTree>
    <p:extLst>
      <p:ext uri="{BB962C8B-B14F-4D97-AF65-F5344CB8AC3E}">
        <p14:creationId xmlns:p14="http://schemas.microsoft.com/office/powerpoint/2010/main" val="3235862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this component, a number of small parcels along a street network can be extruded based on setback for each street. The street name separated by comma and setback distance separated by comma are input. It references a Rhino3d layer for the street centerline geometry and checks which site is closest to what street. Then the corresponding setback value is used to determine the region which can be extruded. Finally based on the FSR, the region is extruded and massing generated.</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34</a:t>
            </a:fld>
            <a:endParaRPr lang="en-US"/>
          </a:p>
        </p:txBody>
      </p:sp>
    </p:spTree>
    <p:extLst>
      <p:ext uri="{BB962C8B-B14F-4D97-AF65-F5344CB8AC3E}">
        <p14:creationId xmlns:p14="http://schemas.microsoft.com/office/powerpoint/2010/main" val="166456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This is a step-by-step approach where partial results are preserved.</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Intermediate results help in achieving a larger objective function </a:t>
            </a:r>
          </a:p>
          <a:p>
            <a:pPr lvl="0"/>
            <a:r>
              <a:rPr lang="en-US" sz="1200" kern="1200" dirty="0">
                <a:solidFill>
                  <a:schemeClr val="tx1"/>
                </a:solidFill>
                <a:effectLst/>
                <a:latin typeface="+mn-lt"/>
                <a:ea typeface="+mn-ea"/>
                <a:cs typeface="+mn-cs"/>
              </a:rPr>
              <a:t>because in case of an error, the computations do not start from the beginning but an intermediate step.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Breaking down the computational process helps in effectively exploring alternatives </a:t>
            </a:r>
          </a:p>
          <a:p>
            <a:pPr lvl="0"/>
            <a:r>
              <a:rPr lang="en-US" sz="1200" kern="1200" dirty="0">
                <a:solidFill>
                  <a:schemeClr val="tx1"/>
                </a:solidFill>
                <a:effectLst/>
                <a:latin typeface="+mn-lt"/>
                <a:ea typeface="+mn-ea"/>
                <a:cs typeface="+mn-cs"/>
              </a:rPr>
              <a:t>because we can simply alter the parameters of an intermediate step and it will have a cascading effect.</a:t>
            </a: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51668A9-6061-4900-B0ED-A92AC6E35F30}" type="slidenum">
              <a:rPr lang="en-US" smtClean="0"/>
              <a:t>5</a:t>
            </a:fld>
            <a:endParaRPr lang="en-US"/>
          </a:p>
        </p:txBody>
      </p:sp>
    </p:spTree>
    <p:extLst>
      <p:ext uri="{BB962C8B-B14F-4D97-AF65-F5344CB8AC3E}">
        <p14:creationId xmlns:p14="http://schemas.microsoft.com/office/powerpoint/2010/main" val="1700038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35</a:t>
            </a:fld>
            <a:endParaRPr lang="en-US"/>
          </a:p>
        </p:txBody>
      </p:sp>
    </p:spTree>
    <p:extLst>
      <p:ext uri="{BB962C8B-B14F-4D97-AF65-F5344CB8AC3E}">
        <p14:creationId xmlns:p14="http://schemas.microsoft.com/office/powerpoint/2010/main" val="14700308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36</a:t>
            </a:fld>
            <a:endParaRPr lang="en-US"/>
          </a:p>
        </p:txBody>
      </p:sp>
    </p:spTree>
    <p:extLst>
      <p:ext uri="{BB962C8B-B14F-4D97-AF65-F5344CB8AC3E}">
        <p14:creationId xmlns:p14="http://schemas.microsoft.com/office/powerpoint/2010/main" val="1539065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37</a:t>
            </a:fld>
            <a:endParaRPr lang="en-US"/>
          </a:p>
        </p:txBody>
      </p:sp>
    </p:spTree>
    <p:extLst>
      <p:ext uri="{BB962C8B-B14F-4D97-AF65-F5344CB8AC3E}">
        <p14:creationId xmlns:p14="http://schemas.microsoft.com/office/powerpoint/2010/main" val="3221439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38</a:t>
            </a:fld>
            <a:endParaRPr lang="en-US"/>
          </a:p>
        </p:txBody>
      </p:sp>
    </p:spTree>
    <p:extLst>
      <p:ext uri="{BB962C8B-B14F-4D97-AF65-F5344CB8AC3E}">
        <p14:creationId xmlns:p14="http://schemas.microsoft.com/office/powerpoint/2010/main" val="1360888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39</a:t>
            </a:fld>
            <a:endParaRPr lang="en-US"/>
          </a:p>
        </p:txBody>
      </p:sp>
    </p:spTree>
    <p:extLst>
      <p:ext uri="{BB962C8B-B14F-4D97-AF65-F5344CB8AC3E}">
        <p14:creationId xmlns:p14="http://schemas.microsoft.com/office/powerpoint/2010/main" val="21522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40</a:t>
            </a:fld>
            <a:endParaRPr lang="en-US"/>
          </a:p>
        </p:txBody>
      </p:sp>
    </p:spTree>
    <p:extLst>
      <p:ext uri="{BB962C8B-B14F-4D97-AF65-F5344CB8AC3E}">
        <p14:creationId xmlns:p14="http://schemas.microsoft.com/office/powerpoint/2010/main" val="1230410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41</a:t>
            </a:fld>
            <a:endParaRPr lang="en-US"/>
          </a:p>
        </p:txBody>
      </p:sp>
    </p:spTree>
    <p:extLst>
      <p:ext uri="{BB962C8B-B14F-4D97-AF65-F5344CB8AC3E}">
        <p14:creationId xmlns:p14="http://schemas.microsoft.com/office/powerpoint/2010/main" val="1684425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16601"/>
            <a:ext cx="5486400" cy="4305301"/>
          </a:xfrm>
        </p:spPr>
        <p:txBody>
          <a:bodyPr/>
          <a:lstStyle/>
          <a:p>
            <a:r>
              <a:rPr lang="en-US" sz="1000" kern="1200" dirty="0">
                <a:solidFill>
                  <a:schemeClr val="tx1"/>
                </a:solidFill>
                <a:effectLst/>
                <a:latin typeface="+mn-lt"/>
                <a:ea typeface="+mn-ea"/>
                <a:cs typeface="+mn-cs"/>
              </a:rPr>
              <a:t>Primarily, there are two main operations - subdividing a large area into smaller pieces or parcels and then placing a spatial object in it.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Right now, we have provided four mechanisms of generating the necessary smaller regions – </a:t>
            </a:r>
          </a:p>
          <a:p>
            <a:pPr lvl="0"/>
            <a:r>
              <a:rPr lang="en-US" sz="1000" kern="1200" dirty="0">
                <a:solidFill>
                  <a:schemeClr val="tx1"/>
                </a:solidFill>
                <a:effectLst/>
                <a:latin typeface="+mn-lt"/>
                <a:ea typeface="+mn-ea"/>
                <a:cs typeface="+mn-cs"/>
              </a:rPr>
              <a:t>1. Recursively subdivide a region</a:t>
            </a:r>
          </a:p>
          <a:p>
            <a:pPr lvl="0"/>
            <a:r>
              <a:rPr lang="en-US" sz="1000" kern="1200" dirty="0">
                <a:solidFill>
                  <a:schemeClr val="tx1"/>
                </a:solidFill>
                <a:effectLst/>
                <a:latin typeface="+mn-lt"/>
                <a:ea typeface="+mn-ea"/>
                <a:cs typeface="+mn-cs"/>
              </a:rPr>
              <a:t>2. By extending segments of an internal polyline</a:t>
            </a:r>
          </a:p>
          <a:p>
            <a:pPr lvl="0"/>
            <a:r>
              <a:rPr lang="en-US" sz="1000" kern="1200" dirty="0">
                <a:solidFill>
                  <a:schemeClr val="tx1"/>
                </a:solidFill>
                <a:effectLst/>
                <a:latin typeface="+mn-lt"/>
                <a:ea typeface="+mn-ea"/>
                <a:cs typeface="+mn-cs"/>
              </a:rPr>
              <a:t>3. Place a set of regions in a plane by an exploratory process.</a:t>
            </a:r>
          </a:p>
          <a:p>
            <a:pPr lvl="0"/>
            <a:r>
              <a:rPr lang="en-US" sz="1000" kern="1200" dirty="0">
                <a:solidFill>
                  <a:schemeClr val="tx1"/>
                </a:solidFill>
                <a:effectLst/>
                <a:latin typeface="+mn-lt"/>
                <a:ea typeface="+mn-ea"/>
                <a:cs typeface="+mn-cs"/>
              </a:rPr>
              <a:t>4. Place appropriate parcels along the periphery</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For planning, we have provided components that produce well-known building typologies that can be easily placed in a given region.</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These components vary in complexity and even though some of them may be developed using scripting tools, there are few considerations:</a:t>
            </a:r>
          </a:p>
          <a:p>
            <a:pPr lvl="0"/>
            <a:r>
              <a:rPr lang="en-US" sz="1000" kern="1200" dirty="0">
                <a:solidFill>
                  <a:schemeClr val="tx1"/>
                </a:solidFill>
                <a:effectLst/>
                <a:latin typeface="+mn-lt"/>
                <a:ea typeface="+mn-ea"/>
                <a:cs typeface="+mn-cs"/>
              </a:rPr>
              <a:t>1. Can the script be generalized to all projects? </a:t>
            </a:r>
          </a:p>
          <a:p>
            <a:pPr lvl="0"/>
            <a:r>
              <a:rPr lang="en-US" sz="1000" kern="1200" dirty="0">
                <a:solidFill>
                  <a:schemeClr val="tx1"/>
                </a:solidFill>
                <a:effectLst/>
                <a:latin typeface="+mn-lt"/>
                <a:ea typeface="+mn-ea"/>
                <a:cs typeface="+mn-cs"/>
              </a:rPr>
              <a:t>2. How many types of variations can be generated?</a:t>
            </a:r>
          </a:p>
          <a:p>
            <a:pPr lvl="0"/>
            <a:r>
              <a:rPr lang="en-US" sz="1000" kern="1200" dirty="0">
                <a:solidFill>
                  <a:schemeClr val="tx1"/>
                </a:solidFill>
                <a:effectLst/>
                <a:latin typeface="+mn-lt"/>
                <a:ea typeface="+mn-ea"/>
                <a:cs typeface="+mn-cs"/>
              </a:rPr>
              <a:t>3. Can it handle all shapes &amp; sizes of inputs? </a:t>
            </a:r>
          </a:p>
          <a:p>
            <a:pPr lvl="0"/>
            <a:r>
              <a:rPr lang="en-US" sz="1000" kern="1200" dirty="0">
                <a:solidFill>
                  <a:schemeClr val="tx1"/>
                </a:solidFill>
                <a:effectLst/>
                <a:latin typeface="+mn-lt"/>
                <a:ea typeface="+mn-ea"/>
                <a:cs typeface="+mn-cs"/>
              </a:rPr>
              <a:t>4. Learnability &amp; usage.</a:t>
            </a:r>
          </a:p>
          <a:p>
            <a:pPr lvl="0"/>
            <a:r>
              <a:rPr lang="en-US" sz="1000" kern="1200" dirty="0">
                <a:solidFill>
                  <a:schemeClr val="tx1"/>
                </a:solidFill>
                <a:effectLst/>
                <a:latin typeface="+mn-lt"/>
                <a:ea typeface="+mn-ea"/>
                <a:cs typeface="+mn-cs"/>
              </a:rPr>
              <a:t>5. Speed is a primary concern to support large-scale design endeavors and typically Dots components are much Faster than grasshopper or python scripting -scale of 400-600 on average.</a:t>
            </a:r>
          </a:p>
          <a:p>
            <a:r>
              <a:rPr lang="en-US" sz="1000" kern="1200" dirty="0">
                <a:solidFill>
                  <a:schemeClr val="tx1"/>
                </a:solidFill>
                <a:effectLst/>
                <a:latin typeface="+mn-lt"/>
                <a:ea typeface="+mn-ea"/>
                <a:cs typeface="+mn-cs"/>
              </a:rPr>
              <a:t>6. By classifying massing typologies we can generate various types of buildings by altering a few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7. Dots provides a comprehensive approach where the components can be connected to handle many types of problems. It is basically very easy to set up a project pipeline and add project-specific custom components.</a:t>
            </a:r>
          </a:p>
          <a:p>
            <a:r>
              <a:rPr lang="en-US" sz="1000" kern="1200" dirty="0">
                <a:solidFill>
                  <a:schemeClr val="tx1"/>
                </a:solidFill>
                <a:effectLst/>
                <a:latin typeface="+mn-lt"/>
                <a:ea typeface="+mn-ea"/>
                <a:cs typeface="+mn-cs"/>
              </a:rPr>
              <a:t>Our intention is to support the design exploration process.</a:t>
            </a:r>
          </a:p>
          <a:p>
            <a:endParaRPr lang="en-US" sz="10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51668A9-6061-4900-B0ED-A92AC6E35F30}" type="slidenum">
              <a:rPr lang="en-US" smtClean="0"/>
              <a:t>6</a:t>
            </a:fld>
            <a:endParaRPr lang="en-US"/>
          </a:p>
        </p:txBody>
      </p:sp>
    </p:spTree>
    <p:extLst>
      <p:ext uri="{BB962C8B-B14F-4D97-AF65-F5344CB8AC3E}">
        <p14:creationId xmlns:p14="http://schemas.microsoft.com/office/powerpoint/2010/main" val="58823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user may think about the dots components as a way of passing inputs into a set of arguments followed by an evaluation process at the end of which, the output is exposed to the user. The arguments are a series of geometric and logical actions. The result of these operations is weighed against the input constraints. If everything is satisfied, output is generated otherwise, some parameters are changed under constraints until satisfactory results are found.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Dots implements a geometry library with in-built goals. Various permutations of the components will help in design exploration and they are meant to be used in conjunction.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software design, we treat the computational process as a language. Each component is a design element- for us it is a symbol or lexeme with internally consistent logic &amp; geometric transformations. The syntax is provided by the user which determines grouping of elements. Finally, once the elements have been laid out based on the syntax, if they form a legible organization, it is accepted as a solution.</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51668A9-6061-4900-B0ED-A92AC6E35F30}" type="slidenum">
              <a:rPr lang="en-US" smtClean="0"/>
              <a:t>7</a:t>
            </a:fld>
            <a:endParaRPr lang="en-US"/>
          </a:p>
        </p:txBody>
      </p:sp>
    </p:spTree>
    <p:extLst>
      <p:ext uri="{BB962C8B-B14F-4D97-AF65-F5344CB8AC3E}">
        <p14:creationId xmlns:p14="http://schemas.microsoft.com/office/powerpoint/2010/main" val="4215093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this information, we can dive into the components. This set of components, will allow the user to quickly break down a large region into smaller regions. There are 4 components  that perform the subdivision operations and 1 component to select buildable parcels based on open-space requirements.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inputs required are simple components for numbers, boolean, and external curve.</a:t>
            </a:r>
          </a:p>
        </p:txBody>
      </p:sp>
      <p:sp>
        <p:nvSpPr>
          <p:cNvPr id="4" name="Slide Number Placeholder 3"/>
          <p:cNvSpPr>
            <a:spLocks noGrp="1"/>
          </p:cNvSpPr>
          <p:nvPr>
            <p:ph type="sldNum" sz="quarter" idx="5"/>
          </p:nvPr>
        </p:nvSpPr>
        <p:spPr/>
        <p:txBody>
          <a:bodyPr/>
          <a:lstStyle/>
          <a:p>
            <a:fld id="{C51668A9-6061-4900-B0ED-A92AC6E35F30}" type="slidenum">
              <a:rPr lang="en-US" smtClean="0"/>
              <a:t>8</a:t>
            </a:fld>
            <a:endParaRPr lang="en-US"/>
          </a:p>
        </p:txBody>
      </p:sp>
    </p:spTree>
    <p:extLst>
      <p:ext uri="{BB962C8B-B14F-4D97-AF65-F5344CB8AC3E}">
        <p14:creationId xmlns:p14="http://schemas.microsoft.com/office/powerpoint/2010/main" val="3723086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first 2 components split up the input outer curve into orthogonal parcels internally and output a set of closed curves and street centerlines,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second component also eliminates an input internal curve from the solution curves.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third component takes in an internal polyline extends the lines and generates parcels for combinations of intersections. </a:t>
            </a:r>
          </a:p>
        </p:txBody>
      </p:sp>
      <p:sp>
        <p:nvSpPr>
          <p:cNvPr id="4" name="Slide Number Placeholder 3"/>
          <p:cNvSpPr>
            <a:spLocks noGrp="1"/>
          </p:cNvSpPr>
          <p:nvPr>
            <p:ph type="sldNum" sz="quarter" idx="5"/>
          </p:nvPr>
        </p:nvSpPr>
        <p:spPr/>
        <p:txBody>
          <a:bodyPr/>
          <a:lstStyle/>
          <a:p>
            <a:fld id="{C51668A9-6061-4900-B0ED-A92AC6E35F30}" type="slidenum">
              <a:rPr lang="en-US" smtClean="0"/>
              <a:t>9</a:t>
            </a:fld>
            <a:endParaRPr lang="en-US"/>
          </a:p>
        </p:txBody>
      </p:sp>
    </p:spTree>
    <p:extLst>
      <p:ext uri="{BB962C8B-B14F-4D97-AF65-F5344CB8AC3E}">
        <p14:creationId xmlns:p14="http://schemas.microsoft.com/office/powerpoint/2010/main" val="1534787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component generates parcels around the periphery which can be combined with massing typologies as shown.</a:t>
            </a:r>
          </a:p>
          <a:p>
            <a:r>
              <a:rPr lang="en-US" sz="1200" kern="1200" dirty="0">
                <a:solidFill>
                  <a:schemeClr val="tx1"/>
                </a:solidFill>
                <a:effectLst/>
                <a:latin typeface="+mn-lt"/>
                <a:ea typeface="+mn-ea"/>
                <a:cs typeface="+mn-cs"/>
              </a:rPr>
              <a:t>The selection component’s inputs are Output parcels, FSR &amp; open-space requirements and this outputs parcels which should be built and those that can remain open. Either, open parcels are centrally located, or they are randomly dispersed depending on user input.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Next-step would be to use one/many attractor points to place the open-space parcels.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10</a:t>
            </a:fld>
            <a:endParaRPr lang="en-US"/>
          </a:p>
        </p:txBody>
      </p:sp>
    </p:spTree>
    <p:extLst>
      <p:ext uri="{BB962C8B-B14F-4D97-AF65-F5344CB8AC3E}">
        <p14:creationId xmlns:p14="http://schemas.microsoft.com/office/powerpoint/2010/main" val="189438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set of components are meant to generate massing / typology. We have attempted to:</a:t>
            </a:r>
          </a:p>
          <a:p>
            <a:pPr marL="228600" indent="-228600">
              <a:buAutoNum type="arabicPeriod"/>
            </a:pPr>
            <a:r>
              <a:rPr lang="en-US" sz="1200" kern="1200" dirty="0">
                <a:solidFill>
                  <a:schemeClr val="tx1"/>
                </a:solidFill>
                <a:effectLst/>
                <a:latin typeface="+mn-lt"/>
                <a:ea typeface="+mn-ea"/>
                <a:cs typeface="+mn-cs"/>
              </a:rPr>
              <a:t>minimize the number of components required </a:t>
            </a:r>
          </a:p>
          <a:p>
            <a:pPr marL="228600" indent="-228600">
              <a:buAutoNum type="arabicPeriod"/>
            </a:pPr>
            <a:r>
              <a:rPr lang="en-US" sz="1200" kern="1200" dirty="0">
                <a:solidFill>
                  <a:schemeClr val="tx1"/>
                </a:solidFill>
                <a:effectLst/>
                <a:latin typeface="+mn-lt"/>
                <a:ea typeface="+mn-ea"/>
                <a:cs typeface="+mn-cs"/>
              </a:rPr>
              <a:t>provide a way to generate the major typologies</a:t>
            </a:r>
          </a:p>
          <a:p>
            <a:pPr marL="228600" indent="-228600">
              <a:buAutoNum type="arabicPeriod"/>
            </a:pPr>
            <a:r>
              <a:rPr lang="en-US" sz="1200" kern="1200" dirty="0">
                <a:solidFill>
                  <a:schemeClr val="tx1"/>
                </a:solidFill>
                <a:effectLst/>
                <a:latin typeface="+mn-lt"/>
                <a:ea typeface="+mn-ea"/>
                <a:cs typeface="+mn-cs"/>
              </a:rPr>
              <a:t>Speed of execution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massing typologies are classified according to the topology of the geometry. </a:t>
            </a:r>
          </a:p>
          <a:p>
            <a:r>
              <a:rPr lang="en-US" sz="1200" kern="1200" dirty="0">
                <a:solidFill>
                  <a:schemeClr val="tx1"/>
                </a:solidFill>
                <a:effectLst/>
                <a:latin typeface="+mn-lt"/>
                <a:ea typeface="+mn-ea"/>
                <a:cs typeface="+mn-cs"/>
              </a:rPr>
              <a:t>Their floor-floor heights, setbacks, step-backs, can be easily changed and it will update the geometry very fast.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intended to be connected to many parcels output by previous components. </a:t>
            </a:r>
          </a:p>
          <a:p>
            <a:r>
              <a:rPr lang="en-US" sz="1200" kern="1200" dirty="0">
                <a:solidFill>
                  <a:schemeClr val="tx1"/>
                </a:solidFill>
                <a:effectLst/>
                <a:latin typeface="+mn-lt"/>
                <a:ea typeface="+mn-ea"/>
                <a:cs typeface="+mn-cs"/>
              </a:rPr>
              <a:t>And we also intend to add analytical tools to measure what is visible to a person from a point or shading. </a:t>
            </a:r>
          </a:p>
          <a:p>
            <a:r>
              <a:rPr lang="en-US" sz="1200" kern="1200" dirty="0">
                <a:solidFill>
                  <a:schemeClr val="tx1"/>
                </a:solidFill>
                <a:effectLst/>
                <a:latin typeface="+mn-lt"/>
                <a:ea typeface="+mn-ea"/>
                <a:cs typeface="+mn-cs"/>
              </a:rPr>
              <a:t>Then the time taken to generate becomes large. </a:t>
            </a:r>
          </a:p>
          <a:p>
            <a:r>
              <a:rPr lang="en-US" sz="1200" kern="1200" dirty="0">
                <a:solidFill>
                  <a:schemeClr val="tx1"/>
                </a:solidFill>
                <a:effectLst/>
                <a:latin typeface="+mn-lt"/>
                <a:ea typeface="+mn-ea"/>
                <a:cs typeface="+mn-cs"/>
              </a:rPr>
              <a:t>That is why we provide separate components so that the user can judiciously use them and run many iterations in a workflow with multiple components. </a:t>
            </a:r>
          </a:p>
          <a:p>
            <a:r>
              <a:rPr lang="en-US" sz="1200" kern="1200" dirty="0">
                <a:solidFill>
                  <a:schemeClr val="tx1"/>
                </a:solidFill>
                <a:effectLst/>
                <a:latin typeface="+mn-lt"/>
                <a:ea typeface="+mn-ea"/>
                <a:cs typeface="+mn-cs"/>
              </a:rPr>
              <a:t>It is hoped that our components will enable large-scale analysis. </a:t>
            </a:r>
          </a:p>
          <a:p>
            <a:endParaRPr lang="en-US" dirty="0"/>
          </a:p>
        </p:txBody>
      </p:sp>
      <p:sp>
        <p:nvSpPr>
          <p:cNvPr id="4" name="Slide Number Placeholder 3"/>
          <p:cNvSpPr>
            <a:spLocks noGrp="1"/>
          </p:cNvSpPr>
          <p:nvPr>
            <p:ph type="sldNum" sz="quarter" idx="5"/>
          </p:nvPr>
        </p:nvSpPr>
        <p:spPr/>
        <p:txBody>
          <a:bodyPr/>
          <a:lstStyle/>
          <a:p>
            <a:fld id="{C51668A9-6061-4900-B0ED-A92AC6E35F30}" type="slidenum">
              <a:rPr lang="en-US" smtClean="0"/>
              <a:t>11</a:t>
            </a:fld>
            <a:endParaRPr lang="en-US"/>
          </a:p>
        </p:txBody>
      </p:sp>
    </p:spTree>
    <p:extLst>
      <p:ext uri="{BB962C8B-B14F-4D97-AF65-F5344CB8AC3E}">
        <p14:creationId xmlns:p14="http://schemas.microsoft.com/office/powerpoint/2010/main" val="210413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8D17A-21BD-4AD3-91EE-1868F9C1D1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1C0716-A9B8-452A-A6B6-BAB015FC5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6BCA71D-E091-47A1-AB5E-41412CE619E7}"/>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5" name="Footer Placeholder 4">
            <a:extLst>
              <a:ext uri="{FF2B5EF4-FFF2-40B4-BE49-F238E27FC236}">
                <a16:creationId xmlns:a16="http://schemas.microsoft.com/office/drawing/2014/main" id="{FB9C618B-D047-4551-83BA-F8AA7D457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84FB0-449E-46F6-9F72-25FC490E178D}"/>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1845722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6C679-4BDB-492F-91FD-9E53FD8CBE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2BF975-2F2C-4D7F-B6C5-9D787852D7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AA361D-3461-43AE-A60A-A3E51D773FD3}"/>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5" name="Footer Placeholder 4">
            <a:extLst>
              <a:ext uri="{FF2B5EF4-FFF2-40B4-BE49-F238E27FC236}">
                <a16:creationId xmlns:a16="http://schemas.microsoft.com/office/drawing/2014/main" id="{9727C1AD-7293-43CF-98A8-FF3ABAF62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08DB8-58A0-4BC7-9D47-1CD90646D958}"/>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3207248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1BBFC7-BF4A-4667-AC60-A0FC0FE69A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DBAE47-6BC5-4218-999F-1BC77FA3A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1F813-5A16-40CF-B833-8B1D01A4E467}"/>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5" name="Footer Placeholder 4">
            <a:extLst>
              <a:ext uri="{FF2B5EF4-FFF2-40B4-BE49-F238E27FC236}">
                <a16:creationId xmlns:a16="http://schemas.microsoft.com/office/drawing/2014/main" id="{6A10EF90-6A92-4B69-81D0-13124EBD3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4B4CA-7BD0-43D7-A58E-BBE9571217A3}"/>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2392614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6AF2-66D9-4F87-9E0B-DFE1FC4EB0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7F135-16E1-4353-A97D-F3DC9906C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9EF9B-6D7E-4AD8-BC14-79B340AEF78C}"/>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5" name="Footer Placeholder 4">
            <a:extLst>
              <a:ext uri="{FF2B5EF4-FFF2-40B4-BE49-F238E27FC236}">
                <a16:creationId xmlns:a16="http://schemas.microsoft.com/office/drawing/2014/main" id="{4CD8A853-2641-4DCA-AB5C-133EB58AE3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1355F-0B99-4824-AF57-D2642130BD9A}"/>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2222204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7887-38AF-4F45-95AF-181E15EA59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5DFA44-EF08-4C17-9FFF-C4A1A4ED6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F042A4-671F-4981-BA92-7BF59091AFA7}"/>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5" name="Footer Placeholder 4">
            <a:extLst>
              <a:ext uri="{FF2B5EF4-FFF2-40B4-BE49-F238E27FC236}">
                <a16:creationId xmlns:a16="http://schemas.microsoft.com/office/drawing/2014/main" id="{2C007FD2-1C76-4C8B-8F89-0C9CE15DA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570BC-646E-4BF0-A2CD-27E6D84EC347}"/>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3724643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91495-FDC7-456C-964F-9175F89E41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60EC9F-74D4-4D23-B8BD-4223EEFBC1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AD8AEF8-55BF-4862-988D-C343F3938D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5F0204-BE64-4910-930E-C15A71F1C55D}"/>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6" name="Footer Placeholder 5">
            <a:extLst>
              <a:ext uri="{FF2B5EF4-FFF2-40B4-BE49-F238E27FC236}">
                <a16:creationId xmlns:a16="http://schemas.microsoft.com/office/drawing/2014/main" id="{859E1D56-8AF2-4E3D-8ED8-15496012A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6AC63A-57E6-4F19-9C19-15B5A14305EF}"/>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3310214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DFC9-F0BA-4A8B-B4F8-4AF2DFF264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1E74BF-5164-4F4C-8A07-81FF097D5F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2BF247-5B65-4F2C-8CBE-6B1535E097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7990F7-B3CC-4A52-923B-CBC479E1A5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E98B6-0E5A-4921-82BD-D05DDC6677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7A8274-5369-421F-9A0C-285144F81C8F}"/>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8" name="Footer Placeholder 7">
            <a:extLst>
              <a:ext uri="{FF2B5EF4-FFF2-40B4-BE49-F238E27FC236}">
                <a16:creationId xmlns:a16="http://schemas.microsoft.com/office/drawing/2014/main" id="{DECEC021-12FB-414E-B252-6602BC7A20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B7C4D8-87D5-4931-B26D-E2D820E042C7}"/>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2523401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FD7E-1705-4AB6-8F24-D73B5029AC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2089DA-C6CE-4361-9F6E-DD94BFE9B7F1}"/>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4" name="Footer Placeholder 3">
            <a:extLst>
              <a:ext uri="{FF2B5EF4-FFF2-40B4-BE49-F238E27FC236}">
                <a16:creationId xmlns:a16="http://schemas.microsoft.com/office/drawing/2014/main" id="{38D841BA-7D04-4940-942E-7C1A844D43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F3FB6D-B50A-4294-AE81-8FB6B36DEE3F}"/>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105546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70901C-B2A4-4F09-A959-7C4B946526C1}"/>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3" name="Footer Placeholder 2">
            <a:extLst>
              <a:ext uri="{FF2B5EF4-FFF2-40B4-BE49-F238E27FC236}">
                <a16:creationId xmlns:a16="http://schemas.microsoft.com/office/drawing/2014/main" id="{CE0C3F55-7FB2-4263-994B-4BB320625A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E98126-1FBF-45C3-A1D9-6C4A101002B8}"/>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3583796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59614-4F51-46F8-B406-B9A00B9F57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644369-341C-43B0-A541-697B3C48EC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076009-DB59-4830-90B2-0F5D653532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A2D6BA-F68B-4C78-988F-32AC7704F0FE}"/>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6" name="Footer Placeholder 5">
            <a:extLst>
              <a:ext uri="{FF2B5EF4-FFF2-40B4-BE49-F238E27FC236}">
                <a16:creationId xmlns:a16="http://schemas.microsoft.com/office/drawing/2014/main" id="{33AA2394-D743-4681-BC72-354E83C8E0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462EC8-92FF-4523-9F74-76BA02D6FE40}"/>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72140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3F140-9EAE-4E96-883D-C9C8AFD045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FA427A-9F56-45B7-AD88-86BC707AC9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ABF8A8-BB49-4E73-8289-1965B691B2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D6ACA0-08BE-4EC4-8AE8-DC2AE965B033}"/>
              </a:ext>
            </a:extLst>
          </p:cNvPr>
          <p:cNvSpPr>
            <a:spLocks noGrp="1"/>
          </p:cNvSpPr>
          <p:nvPr>
            <p:ph type="dt" sz="half" idx="10"/>
          </p:nvPr>
        </p:nvSpPr>
        <p:spPr/>
        <p:txBody>
          <a:bodyPr/>
          <a:lstStyle/>
          <a:p>
            <a:fld id="{267A6934-248F-44B0-8632-187D0CAF4123}" type="datetimeFigureOut">
              <a:rPr lang="en-US" smtClean="0"/>
              <a:t>9/11/2019</a:t>
            </a:fld>
            <a:endParaRPr lang="en-US"/>
          </a:p>
        </p:txBody>
      </p:sp>
      <p:sp>
        <p:nvSpPr>
          <p:cNvPr id="6" name="Footer Placeholder 5">
            <a:extLst>
              <a:ext uri="{FF2B5EF4-FFF2-40B4-BE49-F238E27FC236}">
                <a16:creationId xmlns:a16="http://schemas.microsoft.com/office/drawing/2014/main" id="{4450CDE6-CDFF-42E8-AA28-E7AC09179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7137F-EC8B-4A57-9F64-F75AECF1E331}"/>
              </a:ext>
            </a:extLst>
          </p:cNvPr>
          <p:cNvSpPr>
            <a:spLocks noGrp="1"/>
          </p:cNvSpPr>
          <p:nvPr>
            <p:ph type="sldNum" sz="quarter" idx="12"/>
          </p:nvPr>
        </p:nvSpPr>
        <p:spPr/>
        <p:txBody>
          <a:bodyPr/>
          <a:lstStyle/>
          <a:p>
            <a:fld id="{9368A931-BE3F-4429-A061-B4E222B8809A}" type="slidenum">
              <a:rPr lang="en-US" smtClean="0"/>
              <a:t>‹#›</a:t>
            </a:fld>
            <a:endParaRPr lang="en-US"/>
          </a:p>
        </p:txBody>
      </p:sp>
    </p:spTree>
    <p:extLst>
      <p:ext uri="{BB962C8B-B14F-4D97-AF65-F5344CB8AC3E}">
        <p14:creationId xmlns:p14="http://schemas.microsoft.com/office/powerpoint/2010/main" val="1843935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8E55D8-2B23-4AA7-A767-D0C729D07C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3395B9-E4F5-4F31-BCFC-89C6EF1DE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AF233C-7A31-4A44-9FEA-89C427B62B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7A6934-248F-44B0-8632-187D0CAF4123}" type="datetimeFigureOut">
              <a:rPr lang="en-US" smtClean="0"/>
              <a:t>9/11/2019</a:t>
            </a:fld>
            <a:endParaRPr lang="en-US"/>
          </a:p>
        </p:txBody>
      </p:sp>
      <p:sp>
        <p:nvSpPr>
          <p:cNvPr id="5" name="Footer Placeholder 4">
            <a:extLst>
              <a:ext uri="{FF2B5EF4-FFF2-40B4-BE49-F238E27FC236}">
                <a16:creationId xmlns:a16="http://schemas.microsoft.com/office/drawing/2014/main" id="{8DC8D24E-945D-4935-92F1-CBDCCE6D85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1ECCC3-E30A-4859-BC5A-567D85CD73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8A931-BE3F-4429-A061-B4E222B8809A}" type="slidenum">
              <a:rPr lang="en-US" smtClean="0"/>
              <a:t>‹#›</a:t>
            </a:fld>
            <a:endParaRPr lang="en-US"/>
          </a:p>
        </p:txBody>
      </p:sp>
    </p:spTree>
    <p:extLst>
      <p:ext uri="{BB962C8B-B14F-4D97-AF65-F5344CB8AC3E}">
        <p14:creationId xmlns:p14="http://schemas.microsoft.com/office/powerpoint/2010/main" val="1471852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53.png"/><Relationship Id="rId10" Type="http://schemas.openxmlformats.org/officeDocument/2006/relationships/image" Target="../media/image33.png"/><Relationship Id="rId4" Type="http://schemas.openxmlformats.org/officeDocument/2006/relationships/image" Target="../media/image47.pn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45.png"/><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30.png"/><Relationship Id="rId5" Type="http://schemas.openxmlformats.org/officeDocument/2006/relationships/image" Target="../media/image1.png"/><Relationship Id="rId10" Type="http://schemas.openxmlformats.org/officeDocument/2006/relationships/image" Target="../media/image29.png"/><Relationship Id="rId4" Type="http://schemas.openxmlformats.org/officeDocument/2006/relationships/image" Target="../media/image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15.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30.png"/><Relationship Id="rId10" Type="http://schemas.openxmlformats.org/officeDocument/2006/relationships/image" Target="../media/image61.png"/><Relationship Id="rId4" Type="http://schemas.openxmlformats.org/officeDocument/2006/relationships/image" Target="../media/image28.png"/><Relationship Id="rId9"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29.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11.xml"/><Relationship Id="rId16"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32.png"/><Relationship Id="rId15" Type="http://schemas.openxmlformats.org/officeDocument/2006/relationships/image" Target="../media/image74.png"/><Relationship Id="rId10" Type="http://schemas.openxmlformats.org/officeDocument/2006/relationships/image" Target="../media/image69.png"/><Relationship Id="rId4" Type="http://schemas.openxmlformats.org/officeDocument/2006/relationships/image" Target="../media/image31.png"/><Relationship Id="rId9" Type="http://schemas.openxmlformats.org/officeDocument/2006/relationships/image" Target="../media/image68.png"/><Relationship Id="rId14" Type="http://schemas.openxmlformats.org/officeDocument/2006/relationships/image" Target="../media/image7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2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image" Target="../media/image30.png"/><Relationship Id="rId2" Type="http://schemas.openxmlformats.org/officeDocument/2006/relationships/notesSlide" Target="../notesSlides/notesSlide14.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36.png"/><Relationship Id="rId5" Type="http://schemas.openxmlformats.org/officeDocument/2006/relationships/image" Target="../media/image39.png"/><Relationship Id="rId15" Type="http://schemas.openxmlformats.org/officeDocument/2006/relationships/image" Target="../media/image31.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93.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92.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91.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99.png"/><Relationship Id="rId5" Type="http://schemas.openxmlformats.org/officeDocument/2006/relationships/image" Target="../media/image95.png"/><Relationship Id="rId10" Type="http://schemas.openxmlformats.org/officeDocument/2006/relationships/image" Target="../media/image98.png"/><Relationship Id="rId4" Type="http://schemas.openxmlformats.org/officeDocument/2006/relationships/image" Target="../media/image94.png"/><Relationship Id="rId9" Type="http://schemas.openxmlformats.org/officeDocument/2006/relationships/image" Target="../media/image97.png"/></Relationships>
</file>

<file path=ppt/slides/_rels/slide1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4.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92.png"/><Relationship Id="rId7"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10" Type="http://schemas.openxmlformats.org/officeDocument/2006/relationships/image" Target="../media/image107.png"/><Relationship Id="rId4" Type="http://schemas.openxmlformats.org/officeDocument/2006/relationships/image" Target="../media/image38.png"/><Relationship Id="rId9" Type="http://schemas.openxmlformats.org/officeDocument/2006/relationships/image" Target="../media/image106.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8.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38.png"/><Relationship Id="rId4" Type="http://schemas.openxmlformats.org/officeDocument/2006/relationships/image" Target="../media/image109.png"/></Relationships>
</file>

<file path=ppt/slides/_rels/slide2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0.png"/><Relationship Id="rId7" Type="http://schemas.openxmlformats.org/officeDocument/2006/relationships/image" Target="../media/image11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27.png"/><Relationship Id="rId9" Type="http://schemas.openxmlformats.org/officeDocument/2006/relationships/image" Target="../media/image113.png"/></Relationships>
</file>

<file path=ppt/slides/_rels/slide2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40.png"/><Relationship Id="rId4" Type="http://schemas.openxmlformats.org/officeDocument/2006/relationships/image" Target="../media/image22.png"/><Relationship Id="rId9" Type="http://schemas.openxmlformats.org/officeDocument/2006/relationships/image" Target="../media/image119.png"/></Relationships>
</file>

<file path=ppt/slides/_rels/slide2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0.png"/><Relationship Id="rId7"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36.png"/><Relationship Id="rId5" Type="http://schemas.openxmlformats.org/officeDocument/2006/relationships/image" Target="../media/image3.png"/><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pn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7.png"/><Relationship Id="rId7"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33.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2.png"/><Relationship Id="rId7"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30.png"/><Relationship Id="rId5" Type="http://schemas.openxmlformats.org/officeDocument/2006/relationships/image" Target="../media/image3.png"/><Relationship Id="rId10" Type="http://schemas.openxmlformats.org/officeDocument/2006/relationships/image" Target="../media/image136.png"/><Relationship Id="rId4" Type="http://schemas.openxmlformats.org/officeDocument/2006/relationships/image" Target="../media/image2.png"/><Relationship Id="rId9" Type="http://schemas.openxmlformats.org/officeDocument/2006/relationships/image" Target="../media/image135.png"/></Relationships>
</file>

<file path=ppt/slides/_rels/slide2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7.png"/><Relationship Id="rId7"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141.png"/><Relationship Id="rId4" Type="http://schemas.openxmlformats.org/officeDocument/2006/relationships/image" Target="../media/image138.png"/><Relationship Id="rId9" Type="http://schemas.openxmlformats.org/officeDocument/2006/relationships/image" Target="../media/image140.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42.pn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6.png"/><Relationship Id="rId7" Type="http://schemas.openxmlformats.org/officeDocument/2006/relationships/image" Target="../media/image1.png"/><Relationship Id="rId12" Type="http://schemas.openxmlformats.org/officeDocument/2006/relationships/image" Target="../media/image1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51.png"/><Relationship Id="rId5" Type="http://schemas.openxmlformats.org/officeDocument/2006/relationships/image" Target="../media/image2.png"/><Relationship Id="rId10" Type="http://schemas.openxmlformats.org/officeDocument/2006/relationships/image" Target="../media/image150.png"/><Relationship Id="rId4" Type="http://schemas.openxmlformats.org/officeDocument/2006/relationships/image" Target="../media/image147.png"/><Relationship Id="rId9" Type="http://schemas.openxmlformats.org/officeDocument/2006/relationships/image" Target="../media/image149.png"/></Relationships>
</file>

<file path=ppt/slides/_rels/slide32.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3.png"/><Relationship Id="rId7" Type="http://schemas.openxmlformats.org/officeDocument/2006/relationships/image" Target="../media/image154.png"/><Relationship Id="rId12" Type="http://schemas.openxmlformats.org/officeDocument/2006/relationships/image" Target="../media/image1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158.png"/><Relationship Id="rId5" Type="http://schemas.openxmlformats.org/officeDocument/2006/relationships/image" Target="../media/image3.png"/><Relationship Id="rId10" Type="http://schemas.openxmlformats.org/officeDocument/2006/relationships/image" Target="../media/image157.png"/><Relationship Id="rId4" Type="http://schemas.openxmlformats.org/officeDocument/2006/relationships/image" Target="../media/image2.png"/><Relationship Id="rId9" Type="http://schemas.openxmlformats.org/officeDocument/2006/relationships/image" Target="../media/image156.png"/></Relationships>
</file>

<file path=ppt/slides/_rels/slide33.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png"/><Relationship Id="rId7" Type="http://schemas.openxmlformats.org/officeDocument/2006/relationships/image" Target="../media/image16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163.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6.png"/><Relationship Id="rId7"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4.png"/><Relationship Id="rId7" Type="http://schemas.openxmlformats.org/officeDocument/2006/relationships/image" Target="../media/image165.png"/><Relationship Id="rId12"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2.png"/><Relationship Id="rId5" Type="http://schemas.openxmlformats.org/officeDocument/2006/relationships/image" Target="../media/image2.png"/><Relationship Id="rId10" Type="http://schemas.openxmlformats.org/officeDocument/2006/relationships/image" Target="../media/image168.png"/><Relationship Id="rId4" Type="http://schemas.openxmlformats.org/officeDocument/2006/relationships/image" Target="../media/image1.png"/><Relationship Id="rId9" Type="http://schemas.openxmlformats.org/officeDocument/2006/relationships/image" Target="../media/image167.png"/></Relationships>
</file>

<file path=ppt/slides/_rels/slide36.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9.png"/><Relationship Id="rId7" Type="http://schemas.openxmlformats.org/officeDocument/2006/relationships/image" Target="../media/image3.png"/><Relationship Id="rId12" Type="http://schemas.openxmlformats.org/officeDocument/2006/relationships/image" Target="../media/image17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26.png"/><Relationship Id="rId5" Type="http://schemas.openxmlformats.org/officeDocument/2006/relationships/image" Target="../media/image1.png"/><Relationship Id="rId10" Type="http://schemas.openxmlformats.org/officeDocument/2006/relationships/image" Target="../media/image12.png"/><Relationship Id="rId4" Type="http://schemas.openxmlformats.org/officeDocument/2006/relationships/image" Target="../media/image170.png"/><Relationship Id="rId9" Type="http://schemas.openxmlformats.org/officeDocument/2006/relationships/image" Target="../media/image166.png"/></Relationships>
</file>

<file path=ppt/slides/_rels/slide37.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5.png"/><Relationship Id="rId7" Type="http://schemas.openxmlformats.org/officeDocument/2006/relationships/image" Target="../media/image1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166.png"/></Relationships>
</file>

<file path=ppt/slides/_rels/slide3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4.png"/><Relationship Id="rId7" Type="http://schemas.openxmlformats.org/officeDocument/2006/relationships/image" Target="../media/image2.png"/><Relationship Id="rId12"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30.png"/><Relationship Id="rId5" Type="http://schemas.openxmlformats.org/officeDocument/2006/relationships/image" Target="../media/image165.png"/><Relationship Id="rId10"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66.png"/></Relationships>
</file>

<file path=ppt/slides/_rels/slide39.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7.png"/><Relationship Id="rId7"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178.pn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8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80.gif"/><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187.gif"/><Relationship Id="rId3" Type="http://schemas.openxmlformats.org/officeDocument/2006/relationships/image" Target="../media/image182.gif"/><Relationship Id="rId7" Type="http://schemas.openxmlformats.org/officeDocument/2006/relationships/image" Target="../media/image186.gi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85.gif"/><Relationship Id="rId5" Type="http://schemas.openxmlformats.org/officeDocument/2006/relationships/image" Target="../media/image184.gif"/><Relationship Id="rId4" Type="http://schemas.openxmlformats.org/officeDocument/2006/relationships/image" Target="../media/image183.gif"/></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14.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4.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13.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28.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5.png"/><Relationship Id="rId18" Type="http://schemas.openxmlformats.org/officeDocument/2006/relationships/image" Target="../media/image32.png"/><Relationship Id="rId3" Type="http://schemas.openxmlformats.org/officeDocument/2006/relationships/image" Target="../media/image26.png"/><Relationship Id="rId21" Type="http://schemas.openxmlformats.org/officeDocument/2006/relationships/image" Target="../media/image40.png"/><Relationship Id="rId7" Type="http://schemas.openxmlformats.org/officeDocument/2006/relationships/image" Target="../media/image14.png"/><Relationship Id="rId12" Type="http://schemas.openxmlformats.org/officeDocument/2006/relationships/image" Target="../media/image37.png"/><Relationship Id="rId17" Type="http://schemas.openxmlformats.org/officeDocument/2006/relationships/image" Target="../media/image31.png"/><Relationship Id="rId2" Type="http://schemas.openxmlformats.org/officeDocument/2006/relationships/notesSlide" Target="../notesSlides/notesSlide5.xml"/><Relationship Id="rId16" Type="http://schemas.openxmlformats.org/officeDocument/2006/relationships/image" Target="../media/image30.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6.png"/><Relationship Id="rId5" Type="http://schemas.openxmlformats.org/officeDocument/2006/relationships/image" Target="../media/image13.png"/><Relationship Id="rId15" Type="http://schemas.openxmlformats.org/officeDocument/2006/relationships/image" Target="../media/image29.png"/><Relationship Id="rId10" Type="http://schemas.openxmlformats.org/officeDocument/2006/relationships/image" Target="../media/image35.png"/><Relationship Id="rId19" Type="http://schemas.openxmlformats.org/officeDocument/2006/relationships/image" Target="../media/image38.png"/><Relationship Id="rId4" Type="http://schemas.openxmlformats.org/officeDocument/2006/relationships/image" Target="../media/image12.png"/><Relationship Id="rId9" Type="http://schemas.openxmlformats.org/officeDocument/2006/relationships/image" Target="../media/image34.png"/><Relationship Id="rId14" Type="http://schemas.openxmlformats.org/officeDocument/2006/relationships/image" Target="../media/image28.png"/><Relationship Id="rId22"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2.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45.png"/><Relationship Id="rId5" Type="http://schemas.openxmlformats.org/officeDocument/2006/relationships/image" Target="../media/image1.png"/><Relationship Id="rId10" Type="http://schemas.openxmlformats.org/officeDocument/2006/relationships/image" Target="../media/image37.png"/><Relationship Id="rId4" Type="http://schemas.openxmlformats.org/officeDocument/2006/relationships/image" Target="../media/image3.png"/><Relationship Id="rId9" Type="http://schemas.openxmlformats.org/officeDocument/2006/relationships/image" Target="../media/image44.png"/></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44.png"/><Relationship Id="rId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47.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9AF25-A147-4C47-9747-577AEAAB6922}"/>
              </a:ext>
            </a:extLst>
          </p:cNvPr>
          <p:cNvPicPr>
            <a:picLocks noChangeAspect="1"/>
          </p:cNvPicPr>
          <p:nvPr/>
        </p:nvPicPr>
        <p:blipFill rotWithShape="1">
          <a:blip r:embed="rId3"/>
          <a:srcRect t="6627" r="73061" b="87937"/>
          <a:stretch/>
        </p:blipFill>
        <p:spPr>
          <a:xfrm>
            <a:off x="716589" y="1461705"/>
            <a:ext cx="4629854" cy="525500"/>
          </a:xfrm>
          <a:prstGeom prst="rect">
            <a:avLst/>
          </a:prstGeom>
        </p:spPr>
      </p:pic>
      <p:grpSp>
        <p:nvGrpSpPr>
          <p:cNvPr id="3" name="Group 2">
            <a:extLst>
              <a:ext uri="{FF2B5EF4-FFF2-40B4-BE49-F238E27FC236}">
                <a16:creationId xmlns:a16="http://schemas.microsoft.com/office/drawing/2014/main" id="{80C4C67A-931A-45EA-AB74-28CDC04D3087}"/>
              </a:ext>
            </a:extLst>
          </p:cNvPr>
          <p:cNvGrpSpPr/>
          <p:nvPr/>
        </p:nvGrpSpPr>
        <p:grpSpPr>
          <a:xfrm>
            <a:off x="716588" y="932080"/>
            <a:ext cx="2451448" cy="602143"/>
            <a:chOff x="940522" y="932081"/>
            <a:chExt cx="2954752" cy="725769"/>
          </a:xfrm>
        </p:grpSpPr>
        <p:grpSp>
          <p:nvGrpSpPr>
            <p:cNvPr id="11" name="Group 10">
              <a:extLst>
                <a:ext uri="{FF2B5EF4-FFF2-40B4-BE49-F238E27FC236}">
                  <a16:creationId xmlns:a16="http://schemas.microsoft.com/office/drawing/2014/main" id="{0E469E43-B57D-4B93-BD9D-F01510E8738B}"/>
                </a:ext>
              </a:extLst>
            </p:cNvPr>
            <p:cNvGrpSpPr/>
            <p:nvPr/>
          </p:nvGrpSpPr>
          <p:grpSpPr>
            <a:xfrm>
              <a:off x="940522" y="995095"/>
              <a:ext cx="2954752" cy="662755"/>
              <a:chOff x="410198" y="3560885"/>
              <a:chExt cx="4242990" cy="951709"/>
            </a:xfrm>
          </p:grpSpPr>
          <p:pic>
            <p:nvPicPr>
              <p:cNvPr id="9" name="Picture 8">
                <a:extLst>
                  <a:ext uri="{FF2B5EF4-FFF2-40B4-BE49-F238E27FC236}">
                    <a16:creationId xmlns:a16="http://schemas.microsoft.com/office/drawing/2014/main" id="{5983B2C4-BFA5-4721-91FB-3FC53810A9A9}"/>
                  </a:ext>
                </a:extLst>
              </p:cNvPr>
              <p:cNvPicPr>
                <a:picLocks noChangeAspect="1"/>
              </p:cNvPicPr>
              <p:nvPr/>
            </p:nvPicPr>
            <p:blipFill rotWithShape="1">
              <a:blip r:embed="rId4"/>
              <a:srcRect r="92463" b="93432"/>
              <a:stretch/>
            </p:blipFill>
            <p:spPr>
              <a:xfrm>
                <a:off x="410198" y="3560885"/>
                <a:ext cx="3461049" cy="848359"/>
              </a:xfrm>
              <a:prstGeom prst="rect">
                <a:avLst/>
              </a:prstGeom>
            </p:spPr>
          </p:pic>
          <p:pic>
            <p:nvPicPr>
              <p:cNvPr id="10" name="Picture 9">
                <a:extLst>
                  <a:ext uri="{FF2B5EF4-FFF2-40B4-BE49-F238E27FC236}">
                    <a16:creationId xmlns:a16="http://schemas.microsoft.com/office/drawing/2014/main" id="{3302653C-48C7-4B9B-BE22-CF6BD1B0C805}"/>
                  </a:ext>
                </a:extLst>
              </p:cNvPr>
              <p:cNvPicPr>
                <a:picLocks noChangeAspect="1"/>
              </p:cNvPicPr>
              <p:nvPr/>
            </p:nvPicPr>
            <p:blipFill rotWithShape="1">
              <a:blip r:embed="rId4"/>
              <a:srcRect l="13372" r="84909" b="92631"/>
              <a:stretch/>
            </p:blipFill>
            <p:spPr>
              <a:xfrm>
                <a:off x="3864125" y="3560886"/>
                <a:ext cx="789063" cy="951708"/>
              </a:xfrm>
              <a:prstGeom prst="rect">
                <a:avLst/>
              </a:prstGeom>
            </p:spPr>
          </p:pic>
        </p:grpSp>
        <p:pic>
          <p:nvPicPr>
            <p:cNvPr id="4" name="Picture 3">
              <a:extLst>
                <a:ext uri="{FF2B5EF4-FFF2-40B4-BE49-F238E27FC236}">
                  <a16:creationId xmlns:a16="http://schemas.microsoft.com/office/drawing/2014/main" id="{2FD72CE9-6D54-49C5-A932-526FB44674B2}"/>
                </a:ext>
              </a:extLst>
            </p:cNvPr>
            <p:cNvPicPr>
              <a:picLocks noChangeAspect="1"/>
            </p:cNvPicPr>
            <p:nvPr/>
          </p:nvPicPr>
          <p:blipFill rotWithShape="1">
            <a:blip r:embed="rId5"/>
            <a:srcRect l="407" t="562" r="92300" b="97421"/>
            <a:stretch/>
          </p:blipFill>
          <p:spPr>
            <a:xfrm>
              <a:off x="940522" y="932081"/>
              <a:ext cx="1638678" cy="254957"/>
            </a:xfrm>
            <a:prstGeom prst="rect">
              <a:avLst/>
            </a:prstGeom>
          </p:spPr>
        </p:pic>
        <p:sp>
          <p:nvSpPr>
            <p:cNvPr id="6" name="Rectangle 5">
              <a:extLst>
                <a:ext uri="{FF2B5EF4-FFF2-40B4-BE49-F238E27FC236}">
                  <a16:creationId xmlns:a16="http://schemas.microsoft.com/office/drawing/2014/main" id="{6B8CAA15-0E49-4F7E-96D9-99C8A1EAA722}"/>
                </a:ext>
              </a:extLst>
            </p:cNvPr>
            <p:cNvSpPr/>
            <p:nvPr/>
          </p:nvSpPr>
          <p:spPr>
            <a:xfrm>
              <a:off x="3319955" y="1336488"/>
              <a:ext cx="508015" cy="291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45FBAB20-56F5-4264-BBF4-6EAF98AE91CB}"/>
              </a:ext>
            </a:extLst>
          </p:cNvPr>
          <p:cNvSpPr txBox="1"/>
          <p:nvPr/>
        </p:nvSpPr>
        <p:spPr>
          <a:xfrm>
            <a:off x="6078195" y="3733800"/>
            <a:ext cx="5580405" cy="2239331"/>
          </a:xfrm>
          <a:prstGeom prst="rect">
            <a:avLst/>
          </a:prstGeom>
          <a:noFill/>
        </p:spPr>
        <p:txBody>
          <a:bodyPr wrap="square" rtlCol="0">
            <a:spAutoFit/>
          </a:bodyPr>
          <a:lstStyle/>
          <a:p>
            <a:pPr>
              <a:lnSpc>
                <a:spcPct val="200000"/>
              </a:lnSpc>
            </a:pPr>
            <a:r>
              <a:rPr lang="en-US" sz="2400" dirty="0"/>
              <a:t>DOTS v 1.0          </a:t>
            </a:r>
            <a:r>
              <a:rPr lang="en-US" sz="1600" dirty="0"/>
              <a:t>Design Optimization Tool Set</a:t>
            </a:r>
          </a:p>
          <a:p>
            <a:pPr>
              <a:lnSpc>
                <a:spcPct val="200000"/>
              </a:lnSpc>
            </a:pPr>
            <a:r>
              <a:rPr lang="en-US" sz="1600" dirty="0"/>
              <a:t>Grasshopper Plugin for Architecture and Urban design / planning</a:t>
            </a:r>
          </a:p>
          <a:p>
            <a:pPr>
              <a:lnSpc>
                <a:spcPct val="200000"/>
              </a:lnSpc>
            </a:pPr>
            <a:r>
              <a:rPr lang="en-US" sz="1600" dirty="0"/>
              <a:t>Nirvik Saha(GIT), Dennis R Shelden(GIT), John R Haymaker(P+W)</a:t>
            </a:r>
          </a:p>
          <a:p>
            <a:pPr>
              <a:lnSpc>
                <a:spcPct val="200000"/>
              </a:lnSpc>
            </a:pPr>
            <a:r>
              <a:rPr lang="en-US" sz="1600" dirty="0"/>
              <a:t>01 August 2019</a:t>
            </a:r>
          </a:p>
        </p:txBody>
      </p:sp>
      <p:pic>
        <p:nvPicPr>
          <p:cNvPr id="8" name="Picture 7">
            <a:extLst>
              <a:ext uri="{FF2B5EF4-FFF2-40B4-BE49-F238E27FC236}">
                <a16:creationId xmlns:a16="http://schemas.microsoft.com/office/drawing/2014/main" id="{E47B59EF-6D73-4F00-A05E-BCC6193A5E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3462" y="2921642"/>
            <a:ext cx="3197363" cy="2673753"/>
          </a:xfrm>
          <a:prstGeom prst="rect">
            <a:avLst/>
          </a:prstGeom>
        </p:spPr>
      </p:pic>
    </p:spTree>
    <p:extLst>
      <p:ext uri="{BB962C8B-B14F-4D97-AF65-F5344CB8AC3E}">
        <p14:creationId xmlns:p14="http://schemas.microsoft.com/office/powerpoint/2010/main" val="4045006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7B56A6-44AA-408C-9585-C917CEFEC172}"/>
              </a:ext>
            </a:extLst>
          </p:cNvPr>
          <p:cNvPicPr>
            <a:picLocks noChangeAspect="1"/>
          </p:cNvPicPr>
          <p:nvPr/>
        </p:nvPicPr>
        <p:blipFill rotWithShape="1">
          <a:blip r:embed="rId3"/>
          <a:srcRect l="2982" t="39863" r="8126" b="23663"/>
          <a:stretch/>
        </p:blipFill>
        <p:spPr>
          <a:xfrm>
            <a:off x="4169464" y="3249219"/>
            <a:ext cx="5272820" cy="1217011"/>
          </a:xfrm>
          <a:prstGeom prst="rect">
            <a:avLst/>
          </a:prstGeom>
        </p:spPr>
      </p:pic>
      <p:pic>
        <p:nvPicPr>
          <p:cNvPr id="4" name="Picture 3">
            <a:extLst>
              <a:ext uri="{FF2B5EF4-FFF2-40B4-BE49-F238E27FC236}">
                <a16:creationId xmlns:a16="http://schemas.microsoft.com/office/drawing/2014/main" id="{6883CE7A-BBA9-4F92-82B2-AE10C6C1876E}"/>
              </a:ext>
            </a:extLst>
          </p:cNvPr>
          <p:cNvPicPr>
            <a:picLocks noChangeAspect="1"/>
          </p:cNvPicPr>
          <p:nvPr/>
        </p:nvPicPr>
        <p:blipFill rotWithShape="1">
          <a:blip r:embed="rId4"/>
          <a:srcRect l="600" t="32933" r="1300" b="20004"/>
          <a:stretch/>
        </p:blipFill>
        <p:spPr>
          <a:xfrm>
            <a:off x="4435736" y="1382749"/>
            <a:ext cx="5006548" cy="1351054"/>
          </a:xfrm>
          <a:prstGeom prst="rect">
            <a:avLst/>
          </a:prstGeom>
        </p:spPr>
      </p:pic>
      <p:sp>
        <p:nvSpPr>
          <p:cNvPr id="50" name="TextBox 49">
            <a:extLst>
              <a:ext uri="{FF2B5EF4-FFF2-40B4-BE49-F238E27FC236}">
                <a16:creationId xmlns:a16="http://schemas.microsoft.com/office/drawing/2014/main" id="{9CC16784-988C-4AC6-A2E7-2ABA1516323F}"/>
              </a:ext>
            </a:extLst>
          </p:cNvPr>
          <p:cNvSpPr txBox="1"/>
          <p:nvPr/>
        </p:nvSpPr>
        <p:spPr>
          <a:xfrm>
            <a:off x="1110248" y="2132107"/>
            <a:ext cx="3219318" cy="338554"/>
          </a:xfrm>
          <a:prstGeom prst="rect">
            <a:avLst/>
          </a:prstGeom>
          <a:noFill/>
        </p:spPr>
        <p:txBody>
          <a:bodyPr wrap="square" rtlCol="0">
            <a:spAutoFit/>
          </a:bodyPr>
          <a:lstStyle/>
          <a:p>
            <a:r>
              <a:rPr lang="en-US" sz="1600" dirty="0"/>
              <a:t>Generate Parcels on Periphery</a:t>
            </a:r>
          </a:p>
        </p:txBody>
      </p:sp>
      <p:sp>
        <p:nvSpPr>
          <p:cNvPr id="51" name="TextBox 50">
            <a:extLst>
              <a:ext uri="{FF2B5EF4-FFF2-40B4-BE49-F238E27FC236}">
                <a16:creationId xmlns:a16="http://schemas.microsoft.com/office/drawing/2014/main" id="{EE796C3B-197C-4873-9F23-5ED86494F47B}"/>
              </a:ext>
            </a:extLst>
          </p:cNvPr>
          <p:cNvSpPr txBox="1"/>
          <p:nvPr/>
        </p:nvSpPr>
        <p:spPr>
          <a:xfrm>
            <a:off x="1110248" y="3679674"/>
            <a:ext cx="3219318" cy="338554"/>
          </a:xfrm>
          <a:prstGeom prst="rect">
            <a:avLst/>
          </a:prstGeom>
          <a:noFill/>
        </p:spPr>
        <p:txBody>
          <a:bodyPr wrap="square" rtlCol="0">
            <a:spAutoFit/>
          </a:bodyPr>
          <a:lstStyle/>
          <a:p>
            <a:r>
              <a:rPr lang="en-US" sz="1600" dirty="0"/>
              <a:t>Select open-space requirements</a:t>
            </a:r>
          </a:p>
        </p:txBody>
      </p:sp>
      <p:grpSp>
        <p:nvGrpSpPr>
          <p:cNvPr id="39" name="Group 38">
            <a:extLst>
              <a:ext uri="{FF2B5EF4-FFF2-40B4-BE49-F238E27FC236}">
                <a16:creationId xmlns:a16="http://schemas.microsoft.com/office/drawing/2014/main" id="{A2ADC9D9-C076-45A4-9112-425F2F92305B}"/>
              </a:ext>
            </a:extLst>
          </p:cNvPr>
          <p:cNvGrpSpPr/>
          <p:nvPr/>
        </p:nvGrpSpPr>
        <p:grpSpPr>
          <a:xfrm>
            <a:off x="363682" y="683130"/>
            <a:ext cx="11363325" cy="5865716"/>
            <a:chOff x="363682" y="683130"/>
            <a:chExt cx="11363325" cy="5865716"/>
          </a:xfrm>
        </p:grpSpPr>
        <p:cxnSp>
          <p:nvCxnSpPr>
            <p:cNvPr id="47" name="Straight Connector 46">
              <a:extLst>
                <a:ext uri="{FF2B5EF4-FFF2-40B4-BE49-F238E27FC236}">
                  <a16:creationId xmlns:a16="http://schemas.microsoft.com/office/drawing/2014/main" id="{9BE4A7BA-0876-4BE7-ABAA-919A18F55E3A}"/>
                </a:ext>
              </a:extLst>
            </p:cNvPr>
            <p:cNvCxnSpPr>
              <a:cxnSpLocks/>
            </p:cNvCxnSpPr>
            <p:nvPr/>
          </p:nvCxnSpPr>
          <p:spPr>
            <a:xfrm flipH="1">
              <a:off x="363682" y="1169457"/>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06845E6-A1F2-453E-A015-476097FA26A1}"/>
                </a:ext>
              </a:extLst>
            </p:cNvPr>
            <p:cNvCxnSpPr>
              <a:cxnSpLocks/>
            </p:cNvCxnSpPr>
            <p:nvPr/>
          </p:nvCxnSpPr>
          <p:spPr>
            <a:xfrm flipH="1">
              <a:off x="363682" y="288123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F89B6F1B-41B2-4D40-9181-811FD5CE1F6C}"/>
                </a:ext>
              </a:extLst>
            </p:cNvPr>
            <p:cNvGrpSpPr/>
            <p:nvPr/>
          </p:nvGrpSpPr>
          <p:grpSpPr>
            <a:xfrm>
              <a:off x="6716954" y="683130"/>
              <a:ext cx="2024062" cy="5865716"/>
              <a:chOff x="6716956" y="97278"/>
              <a:chExt cx="2024062" cy="6692256"/>
            </a:xfrm>
          </p:grpSpPr>
          <p:cxnSp>
            <p:nvCxnSpPr>
              <p:cNvPr id="54" name="Straight Connector 53">
                <a:extLst>
                  <a:ext uri="{FF2B5EF4-FFF2-40B4-BE49-F238E27FC236}">
                    <a16:creationId xmlns:a16="http://schemas.microsoft.com/office/drawing/2014/main" id="{290E6C59-0082-4EC5-B8DC-060F8C3276F5}"/>
                  </a:ext>
                </a:extLst>
              </p:cNvPr>
              <p:cNvCxnSpPr>
                <a:cxnSpLocks/>
              </p:cNvCxnSpPr>
              <p:nvPr/>
            </p:nvCxnSpPr>
            <p:spPr>
              <a:xfrm flipV="1">
                <a:off x="6716956"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162A62-0A6B-43C5-9BDA-6ECAC99752EC}"/>
                  </a:ext>
                </a:extLst>
              </p:cNvPr>
              <p:cNvCxnSpPr>
                <a:cxnSpLocks/>
              </p:cNvCxnSpPr>
              <p:nvPr/>
            </p:nvCxnSpPr>
            <p:spPr>
              <a:xfrm flipV="1">
                <a:off x="8741018"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42" name="TextBox 41">
            <a:extLst>
              <a:ext uri="{FF2B5EF4-FFF2-40B4-BE49-F238E27FC236}">
                <a16:creationId xmlns:a16="http://schemas.microsoft.com/office/drawing/2014/main" id="{B6B7CF59-CBE6-4FF1-B841-C2A547288E62}"/>
              </a:ext>
            </a:extLst>
          </p:cNvPr>
          <p:cNvSpPr txBox="1"/>
          <p:nvPr/>
        </p:nvSpPr>
        <p:spPr>
          <a:xfrm>
            <a:off x="10317997" y="683130"/>
            <a:ext cx="1176516" cy="338554"/>
          </a:xfrm>
          <a:prstGeom prst="rect">
            <a:avLst/>
          </a:prstGeom>
          <a:noFill/>
        </p:spPr>
        <p:txBody>
          <a:bodyPr wrap="square" rtlCol="0">
            <a:spAutoFit/>
          </a:bodyPr>
          <a:lstStyle/>
          <a:p>
            <a:r>
              <a:rPr lang="en-US" sz="1600" dirty="0"/>
              <a:t>Illustration</a:t>
            </a:r>
          </a:p>
        </p:txBody>
      </p:sp>
      <p:sp>
        <p:nvSpPr>
          <p:cNvPr id="43" name="TextBox 42">
            <a:extLst>
              <a:ext uri="{FF2B5EF4-FFF2-40B4-BE49-F238E27FC236}">
                <a16:creationId xmlns:a16="http://schemas.microsoft.com/office/drawing/2014/main" id="{55E9C11B-A79D-4502-A74E-83106DB9B2F9}"/>
              </a:ext>
            </a:extLst>
          </p:cNvPr>
          <p:cNvSpPr txBox="1"/>
          <p:nvPr/>
        </p:nvSpPr>
        <p:spPr>
          <a:xfrm>
            <a:off x="1097929" y="685931"/>
            <a:ext cx="1065865" cy="338554"/>
          </a:xfrm>
          <a:prstGeom prst="rect">
            <a:avLst/>
          </a:prstGeom>
          <a:noFill/>
        </p:spPr>
        <p:txBody>
          <a:bodyPr wrap="square" rtlCol="0">
            <a:spAutoFit/>
          </a:bodyPr>
          <a:lstStyle/>
          <a:p>
            <a:r>
              <a:rPr lang="en-US" sz="1600" dirty="0"/>
              <a:t>Name</a:t>
            </a:r>
          </a:p>
        </p:txBody>
      </p:sp>
      <p:sp>
        <p:nvSpPr>
          <p:cNvPr id="44" name="TextBox 43">
            <a:extLst>
              <a:ext uri="{FF2B5EF4-FFF2-40B4-BE49-F238E27FC236}">
                <a16:creationId xmlns:a16="http://schemas.microsoft.com/office/drawing/2014/main" id="{AEFBB9B1-C04F-4A41-82F6-9EFA9BAF4326}"/>
              </a:ext>
            </a:extLst>
          </p:cNvPr>
          <p:cNvSpPr txBox="1"/>
          <p:nvPr/>
        </p:nvSpPr>
        <p:spPr>
          <a:xfrm>
            <a:off x="8992408" y="723614"/>
            <a:ext cx="783836" cy="307777"/>
          </a:xfrm>
          <a:prstGeom prst="rect">
            <a:avLst/>
          </a:prstGeom>
          <a:noFill/>
        </p:spPr>
        <p:txBody>
          <a:bodyPr wrap="square" rtlCol="0">
            <a:spAutoFit/>
          </a:bodyPr>
          <a:lstStyle/>
          <a:p>
            <a:r>
              <a:rPr lang="en-US" sz="1400" dirty="0"/>
              <a:t>Output</a:t>
            </a:r>
          </a:p>
        </p:txBody>
      </p:sp>
      <p:sp>
        <p:nvSpPr>
          <p:cNvPr id="45" name="TextBox 44">
            <a:extLst>
              <a:ext uri="{FF2B5EF4-FFF2-40B4-BE49-F238E27FC236}">
                <a16:creationId xmlns:a16="http://schemas.microsoft.com/office/drawing/2014/main" id="{BFF54744-3263-47F4-80FF-34410C2BE8FB}"/>
              </a:ext>
            </a:extLst>
          </p:cNvPr>
          <p:cNvSpPr txBox="1"/>
          <p:nvPr/>
        </p:nvSpPr>
        <p:spPr>
          <a:xfrm>
            <a:off x="5606892" y="752244"/>
            <a:ext cx="1420064" cy="307777"/>
          </a:xfrm>
          <a:prstGeom prst="rect">
            <a:avLst/>
          </a:prstGeom>
          <a:noFill/>
        </p:spPr>
        <p:txBody>
          <a:bodyPr wrap="square" rtlCol="0">
            <a:spAutoFit/>
          </a:bodyPr>
          <a:lstStyle/>
          <a:p>
            <a:r>
              <a:rPr lang="en-US" sz="1400" dirty="0"/>
              <a:t>Input</a:t>
            </a:r>
          </a:p>
        </p:txBody>
      </p:sp>
      <p:sp>
        <p:nvSpPr>
          <p:cNvPr id="46" name="TextBox 45">
            <a:extLst>
              <a:ext uri="{FF2B5EF4-FFF2-40B4-BE49-F238E27FC236}">
                <a16:creationId xmlns:a16="http://schemas.microsoft.com/office/drawing/2014/main" id="{A72E6592-2772-4C8C-AACF-CC2BBE0C548E}"/>
              </a:ext>
            </a:extLst>
          </p:cNvPr>
          <p:cNvSpPr txBox="1"/>
          <p:nvPr/>
        </p:nvSpPr>
        <p:spPr>
          <a:xfrm>
            <a:off x="6891305" y="708332"/>
            <a:ext cx="1731035" cy="338554"/>
          </a:xfrm>
          <a:prstGeom prst="rect">
            <a:avLst/>
          </a:prstGeom>
          <a:noFill/>
        </p:spPr>
        <p:txBody>
          <a:bodyPr wrap="square" rtlCol="0">
            <a:spAutoFit/>
          </a:bodyPr>
          <a:lstStyle/>
          <a:p>
            <a:r>
              <a:rPr lang="en-US" sz="1600" dirty="0"/>
              <a:t>DOTS Component</a:t>
            </a:r>
          </a:p>
        </p:txBody>
      </p:sp>
      <p:sp>
        <p:nvSpPr>
          <p:cNvPr id="29" name="TextBox 28">
            <a:extLst>
              <a:ext uri="{FF2B5EF4-FFF2-40B4-BE49-F238E27FC236}">
                <a16:creationId xmlns:a16="http://schemas.microsoft.com/office/drawing/2014/main" id="{4BF859EC-60C6-4E5E-B101-08446B1656D0}"/>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dirty="0"/>
              <a:t>Fundamental Components for </a:t>
            </a:r>
            <a:r>
              <a:rPr lang="en-US" b="1" i="1" dirty="0"/>
              <a:t>Partitions</a:t>
            </a:r>
            <a:r>
              <a:rPr lang="en-US" dirty="0"/>
              <a:t> of a region (urban layouts)</a:t>
            </a:r>
            <a:endParaRPr lang="en-US" sz="1200" dirty="0"/>
          </a:p>
        </p:txBody>
      </p:sp>
      <p:pic>
        <p:nvPicPr>
          <p:cNvPr id="2" name="Picture 1">
            <a:extLst>
              <a:ext uri="{FF2B5EF4-FFF2-40B4-BE49-F238E27FC236}">
                <a16:creationId xmlns:a16="http://schemas.microsoft.com/office/drawing/2014/main" id="{7CF448DE-9A03-4FE3-8BB1-586A9338BA72}"/>
              </a:ext>
            </a:extLst>
          </p:cNvPr>
          <p:cNvPicPr>
            <a:picLocks noChangeAspect="1"/>
          </p:cNvPicPr>
          <p:nvPr/>
        </p:nvPicPr>
        <p:blipFill rotWithShape="1">
          <a:blip r:embed="rId5"/>
          <a:srcRect l="26888" t="22548" r="26000" b="26328"/>
          <a:stretch/>
        </p:blipFill>
        <p:spPr>
          <a:xfrm>
            <a:off x="10756048" y="3291679"/>
            <a:ext cx="1276258" cy="1107974"/>
          </a:xfrm>
          <a:prstGeom prst="rect">
            <a:avLst/>
          </a:prstGeom>
        </p:spPr>
      </p:pic>
      <p:pic>
        <p:nvPicPr>
          <p:cNvPr id="9" name="Picture 8" descr="A picture containing building&#10;&#10;Description automatically generated">
            <a:extLst>
              <a:ext uri="{FF2B5EF4-FFF2-40B4-BE49-F238E27FC236}">
                <a16:creationId xmlns:a16="http://schemas.microsoft.com/office/drawing/2014/main" id="{A9DC8E87-60C3-4DD8-A2CC-873F13195D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255" y="3747363"/>
            <a:ext cx="253968" cy="215873"/>
          </a:xfrm>
          <a:prstGeom prst="rect">
            <a:avLst/>
          </a:prstGeom>
        </p:spPr>
      </p:pic>
      <p:pic>
        <p:nvPicPr>
          <p:cNvPr id="15" name="Picture 14">
            <a:extLst>
              <a:ext uri="{FF2B5EF4-FFF2-40B4-BE49-F238E27FC236}">
                <a16:creationId xmlns:a16="http://schemas.microsoft.com/office/drawing/2014/main" id="{2EB7BA19-5DA3-4730-B39E-58CBC712B87D}"/>
              </a:ext>
            </a:extLst>
          </p:cNvPr>
          <p:cNvPicPr>
            <a:picLocks noChangeAspect="1"/>
          </p:cNvPicPr>
          <p:nvPr/>
        </p:nvPicPr>
        <p:blipFill rotWithShape="1">
          <a:blip r:embed="rId7"/>
          <a:srcRect l="27527" t="22548" r="26999" b="26328"/>
          <a:stretch/>
        </p:blipFill>
        <p:spPr>
          <a:xfrm>
            <a:off x="9483214" y="3307010"/>
            <a:ext cx="1231904" cy="1107972"/>
          </a:xfrm>
          <a:prstGeom prst="rect">
            <a:avLst/>
          </a:prstGeom>
        </p:spPr>
      </p:pic>
      <p:pic>
        <p:nvPicPr>
          <p:cNvPr id="20" name="Picture 19">
            <a:extLst>
              <a:ext uri="{FF2B5EF4-FFF2-40B4-BE49-F238E27FC236}">
                <a16:creationId xmlns:a16="http://schemas.microsoft.com/office/drawing/2014/main" id="{7317D76D-400D-4CCE-9B6D-442FD3FC0891}"/>
              </a:ext>
            </a:extLst>
          </p:cNvPr>
          <p:cNvPicPr>
            <a:picLocks noChangeAspect="1"/>
          </p:cNvPicPr>
          <p:nvPr/>
        </p:nvPicPr>
        <p:blipFill rotWithShape="1">
          <a:blip r:embed="rId8"/>
          <a:srcRect l="16213" t="12222" r="14444" b="12222"/>
          <a:stretch/>
        </p:blipFill>
        <p:spPr>
          <a:xfrm>
            <a:off x="10756048" y="1392275"/>
            <a:ext cx="1219691" cy="1063176"/>
          </a:xfrm>
          <a:prstGeom prst="rect">
            <a:avLst/>
          </a:prstGeom>
        </p:spPr>
      </p:pic>
      <p:pic>
        <p:nvPicPr>
          <p:cNvPr id="22" name="Picture 21">
            <a:extLst>
              <a:ext uri="{FF2B5EF4-FFF2-40B4-BE49-F238E27FC236}">
                <a16:creationId xmlns:a16="http://schemas.microsoft.com/office/drawing/2014/main" id="{F2CF24BE-97D9-42DE-8921-01C8842C24BA}"/>
              </a:ext>
            </a:extLst>
          </p:cNvPr>
          <p:cNvPicPr>
            <a:picLocks noChangeAspect="1"/>
          </p:cNvPicPr>
          <p:nvPr/>
        </p:nvPicPr>
        <p:blipFill rotWithShape="1">
          <a:blip r:embed="rId9"/>
          <a:srcRect l="17111" t="12222" r="14444" b="13333"/>
          <a:stretch/>
        </p:blipFill>
        <p:spPr>
          <a:xfrm>
            <a:off x="9519960" y="1413203"/>
            <a:ext cx="1215286" cy="1057457"/>
          </a:xfrm>
          <a:prstGeom prst="rect">
            <a:avLst/>
          </a:prstGeom>
        </p:spPr>
      </p:pic>
      <p:pic>
        <p:nvPicPr>
          <p:cNvPr id="56" name="Picture 55" descr="A picture containing transport&#10;&#10;Description automatically generated">
            <a:extLst>
              <a:ext uri="{FF2B5EF4-FFF2-40B4-BE49-F238E27FC236}">
                <a16:creationId xmlns:a16="http://schemas.microsoft.com/office/drawing/2014/main" id="{54483C15-A110-44DB-B837-1C36C24B573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297" y="2162780"/>
            <a:ext cx="243820" cy="243820"/>
          </a:xfrm>
          <a:prstGeom prst="rect">
            <a:avLst/>
          </a:prstGeom>
        </p:spPr>
      </p:pic>
      <p:sp>
        <p:nvSpPr>
          <p:cNvPr id="23" name="Rectangle 22">
            <a:extLst>
              <a:ext uri="{FF2B5EF4-FFF2-40B4-BE49-F238E27FC236}">
                <a16:creationId xmlns:a16="http://schemas.microsoft.com/office/drawing/2014/main" id="{7B613D58-3DF9-4052-81C7-889569D1B04A}"/>
              </a:ext>
            </a:extLst>
          </p:cNvPr>
          <p:cNvSpPr/>
          <p:nvPr/>
        </p:nvSpPr>
        <p:spPr>
          <a:xfrm>
            <a:off x="9667349" y="4656095"/>
            <a:ext cx="920508" cy="369332"/>
          </a:xfrm>
          <a:prstGeom prst="rect">
            <a:avLst/>
          </a:prstGeom>
        </p:spPr>
        <p:txBody>
          <a:bodyPr wrap="none">
            <a:spAutoFit/>
          </a:bodyPr>
          <a:lstStyle/>
          <a:p>
            <a:r>
              <a:rPr lang="en-US" dirty="0"/>
              <a:t>random</a:t>
            </a:r>
          </a:p>
        </p:txBody>
      </p:sp>
      <p:sp>
        <p:nvSpPr>
          <p:cNvPr id="57" name="Rectangle 56">
            <a:extLst>
              <a:ext uri="{FF2B5EF4-FFF2-40B4-BE49-F238E27FC236}">
                <a16:creationId xmlns:a16="http://schemas.microsoft.com/office/drawing/2014/main" id="{B6C7004D-F028-4CFB-9A29-62C7B0799D19}"/>
              </a:ext>
            </a:extLst>
          </p:cNvPr>
          <p:cNvSpPr/>
          <p:nvPr/>
        </p:nvSpPr>
        <p:spPr>
          <a:xfrm>
            <a:off x="11010028" y="4656095"/>
            <a:ext cx="833433" cy="369332"/>
          </a:xfrm>
          <a:prstGeom prst="rect">
            <a:avLst/>
          </a:prstGeom>
        </p:spPr>
        <p:txBody>
          <a:bodyPr wrap="none">
            <a:spAutoFit/>
          </a:bodyPr>
          <a:lstStyle/>
          <a:p>
            <a:r>
              <a:rPr lang="en-US" dirty="0"/>
              <a:t>central</a:t>
            </a:r>
          </a:p>
        </p:txBody>
      </p:sp>
    </p:spTree>
    <p:extLst>
      <p:ext uri="{BB962C8B-B14F-4D97-AF65-F5344CB8AC3E}">
        <p14:creationId xmlns:p14="http://schemas.microsoft.com/office/powerpoint/2010/main" val="1805162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842B92-565B-433A-AFBE-92E0B295BF6C}"/>
              </a:ext>
            </a:extLst>
          </p:cNvPr>
          <p:cNvGrpSpPr/>
          <p:nvPr/>
        </p:nvGrpSpPr>
        <p:grpSpPr>
          <a:xfrm>
            <a:off x="749245" y="970556"/>
            <a:ext cx="3887778" cy="2192134"/>
            <a:chOff x="749245" y="2356531"/>
            <a:chExt cx="3887778" cy="2192134"/>
          </a:xfrm>
        </p:grpSpPr>
        <p:pic>
          <p:nvPicPr>
            <p:cNvPr id="9" name="Picture 8">
              <a:extLst>
                <a:ext uri="{FF2B5EF4-FFF2-40B4-BE49-F238E27FC236}">
                  <a16:creationId xmlns:a16="http://schemas.microsoft.com/office/drawing/2014/main" id="{5983B2C4-BFA5-4721-91FB-3FC53810A9A9}"/>
                </a:ext>
              </a:extLst>
            </p:cNvPr>
            <p:cNvPicPr>
              <a:picLocks noChangeAspect="1"/>
            </p:cNvPicPr>
            <p:nvPr/>
          </p:nvPicPr>
          <p:blipFill rotWithShape="1">
            <a:blip r:embed="rId3"/>
            <a:srcRect t="1740" r="92463" b="93432"/>
            <a:stretch/>
          </p:blipFill>
          <p:spPr>
            <a:xfrm>
              <a:off x="749245" y="2666999"/>
              <a:ext cx="3171299" cy="571346"/>
            </a:xfrm>
            <a:prstGeom prst="rect">
              <a:avLst/>
            </a:prstGeom>
          </p:spPr>
        </p:pic>
        <p:pic>
          <p:nvPicPr>
            <p:cNvPr id="4" name="Picture 3">
              <a:extLst>
                <a:ext uri="{FF2B5EF4-FFF2-40B4-BE49-F238E27FC236}">
                  <a16:creationId xmlns:a16="http://schemas.microsoft.com/office/drawing/2014/main" id="{2FD72CE9-6D54-49C5-A932-526FB44674B2}"/>
                </a:ext>
              </a:extLst>
            </p:cNvPr>
            <p:cNvPicPr>
              <a:picLocks noChangeAspect="1"/>
            </p:cNvPicPr>
            <p:nvPr/>
          </p:nvPicPr>
          <p:blipFill rotWithShape="1">
            <a:blip r:embed="rId4"/>
            <a:srcRect l="407" t="562" r="92300" b="97421"/>
            <a:stretch/>
          </p:blipFill>
          <p:spPr>
            <a:xfrm>
              <a:off x="751803" y="2356531"/>
              <a:ext cx="2156127" cy="335465"/>
            </a:xfrm>
            <a:prstGeom prst="rect">
              <a:avLst/>
            </a:prstGeom>
          </p:spPr>
        </p:pic>
        <p:pic>
          <p:nvPicPr>
            <p:cNvPr id="14" name="Picture 13">
              <a:extLst>
                <a:ext uri="{FF2B5EF4-FFF2-40B4-BE49-F238E27FC236}">
                  <a16:creationId xmlns:a16="http://schemas.microsoft.com/office/drawing/2014/main" id="{807157C0-56A5-4B6C-BAFF-F732C3F316B3}"/>
                </a:ext>
              </a:extLst>
            </p:cNvPr>
            <p:cNvPicPr>
              <a:picLocks noChangeAspect="1"/>
            </p:cNvPicPr>
            <p:nvPr/>
          </p:nvPicPr>
          <p:blipFill rotWithShape="1">
            <a:blip r:embed="rId5"/>
            <a:srcRect l="9747" t="6627" r="81077" b="87937"/>
            <a:stretch/>
          </p:blipFill>
          <p:spPr>
            <a:xfrm>
              <a:off x="749245" y="3253264"/>
              <a:ext cx="3887778" cy="1295401"/>
            </a:xfrm>
            <a:prstGeom prst="rect">
              <a:avLst/>
            </a:prstGeom>
          </p:spPr>
        </p:pic>
        <p:sp>
          <p:nvSpPr>
            <p:cNvPr id="6" name="Rectangle 5">
              <a:extLst>
                <a:ext uri="{FF2B5EF4-FFF2-40B4-BE49-F238E27FC236}">
                  <a16:creationId xmlns:a16="http://schemas.microsoft.com/office/drawing/2014/main" id="{6B8CAA15-0E49-4F7E-96D9-99C8A1EAA722}"/>
                </a:ext>
              </a:extLst>
            </p:cNvPr>
            <p:cNvSpPr/>
            <p:nvPr/>
          </p:nvSpPr>
          <p:spPr>
            <a:xfrm>
              <a:off x="3363031" y="2931153"/>
              <a:ext cx="658605" cy="4009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1E8E82F4-DC36-4DE5-9DD1-4FB33684C587}"/>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dirty="0"/>
              <a:t>Fundamental Components for </a:t>
            </a:r>
            <a:r>
              <a:rPr lang="en-US" b="1" i="1" dirty="0"/>
              <a:t>Massing</a:t>
            </a:r>
            <a:r>
              <a:rPr lang="en-US" dirty="0"/>
              <a:t> or Typologies</a:t>
            </a:r>
            <a:endParaRPr lang="en-US" sz="1200" dirty="0"/>
          </a:p>
        </p:txBody>
      </p:sp>
      <p:sp>
        <p:nvSpPr>
          <p:cNvPr id="18" name="Rectangle 17">
            <a:extLst>
              <a:ext uri="{FF2B5EF4-FFF2-40B4-BE49-F238E27FC236}">
                <a16:creationId xmlns:a16="http://schemas.microsoft.com/office/drawing/2014/main" id="{78726664-025E-448A-B7DF-947075505B5E}"/>
              </a:ext>
            </a:extLst>
          </p:cNvPr>
          <p:cNvSpPr/>
          <p:nvPr/>
        </p:nvSpPr>
        <p:spPr>
          <a:xfrm>
            <a:off x="1274740" y="3132276"/>
            <a:ext cx="2243691" cy="369332"/>
          </a:xfrm>
          <a:prstGeom prst="rect">
            <a:avLst/>
          </a:prstGeom>
          <a:noFill/>
        </p:spPr>
        <p:txBody>
          <a:bodyPr wrap="none">
            <a:spAutoFit/>
          </a:bodyPr>
          <a:lstStyle/>
          <a:p>
            <a:r>
              <a:rPr lang="en-US" b="1" dirty="0"/>
              <a:t>Massing / Typologies </a:t>
            </a:r>
          </a:p>
        </p:txBody>
      </p:sp>
      <p:sp>
        <p:nvSpPr>
          <p:cNvPr id="20" name="Rectangle 19">
            <a:extLst>
              <a:ext uri="{FF2B5EF4-FFF2-40B4-BE49-F238E27FC236}">
                <a16:creationId xmlns:a16="http://schemas.microsoft.com/office/drawing/2014/main" id="{40A4F5DF-2AF0-45D8-8650-CBDD59BB8AC1}"/>
              </a:ext>
            </a:extLst>
          </p:cNvPr>
          <p:cNvSpPr/>
          <p:nvPr/>
        </p:nvSpPr>
        <p:spPr>
          <a:xfrm>
            <a:off x="7782306" y="1078404"/>
            <a:ext cx="1203343" cy="464871"/>
          </a:xfrm>
          <a:prstGeom prst="rect">
            <a:avLst/>
          </a:prstGeom>
        </p:spPr>
        <p:txBody>
          <a:bodyPr wrap="none">
            <a:spAutoFit/>
          </a:bodyPr>
          <a:lstStyle/>
          <a:p>
            <a:pPr>
              <a:lnSpc>
                <a:spcPct val="150000"/>
              </a:lnSpc>
            </a:pPr>
            <a:r>
              <a:rPr lang="en-US" b="1" dirty="0"/>
              <a:t>Input Type</a:t>
            </a:r>
          </a:p>
        </p:txBody>
      </p:sp>
      <p:pic>
        <p:nvPicPr>
          <p:cNvPr id="21" name="Picture 20">
            <a:extLst>
              <a:ext uri="{FF2B5EF4-FFF2-40B4-BE49-F238E27FC236}">
                <a16:creationId xmlns:a16="http://schemas.microsoft.com/office/drawing/2014/main" id="{2EDDAF4B-C461-42AE-A8BC-35C46D107253}"/>
              </a:ext>
            </a:extLst>
          </p:cNvPr>
          <p:cNvPicPr>
            <a:picLocks noChangeAspect="1"/>
          </p:cNvPicPr>
          <p:nvPr/>
        </p:nvPicPr>
        <p:blipFill rotWithShape="1">
          <a:blip r:embed="rId6"/>
          <a:srcRect l="26501" t="32501" r="37750" b="58852"/>
          <a:stretch/>
        </p:blipFill>
        <p:spPr>
          <a:xfrm>
            <a:off x="9117305" y="1682122"/>
            <a:ext cx="2846095" cy="387229"/>
          </a:xfrm>
          <a:prstGeom prst="rect">
            <a:avLst/>
          </a:prstGeom>
        </p:spPr>
      </p:pic>
      <p:pic>
        <p:nvPicPr>
          <p:cNvPr id="22" name="Picture 21">
            <a:extLst>
              <a:ext uri="{FF2B5EF4-FFF2-40B4-BE49-F238E27FC236}">
                <a16:creationId xmlns:a16="http://schemas.microsoft.com/office/drawing/2014/main" id="{6A32C637-9E08-4969-89C5-FBDEE501A238}"/>
              </a:ext>
            </a:extLst>
          </p:cNvPr>
          <p:cNvPicPr>
            <a:picLocks noChangeAspect="1"/>
          </p:cNvPicPr>
          <p:nvPr/>
        </p:nvPicPr>
        <p:blipFill rotWithShape="1">
          <a:blip r:embed="rId6"/>
          <a:srcRect l="26501" t="46905" r="53058" b="44448"/>
          <a:stretch/>
        </p:blipFill>
        <p:spPr>
          <a:xfrm>
            <a:off x="9117305" y="2155444"/>
            <a:ext cx="1696112" cy="403597"/>
          </a:xfrm>
          <a:prstGeom prst="rect">
            <a:avLst/>
          </a:prstGeom>
        </p:spPr>
      </p:pic>
      <p:sp>
        <p:nvSpPr>
          <p:cNvPr id="23" name="Rectangle 22">
            <a:extLst>
              <a:ext uri="{FF2B5EF4-FFF2-40B4-BE49-F238E27FC236}">
                <a16:creationId xmlns:a16="http://schemas.microsoft.com/office/drawing/2014/main" id="{3E8B67F5-8F73-4E7F-B5A2-D7F8834A3B3E}"/>
              </a:ext>
            </a:extLst>
          </p:cNvPr>
          <p:cNvSpPr/>
          <p:nvPr/>
        </p:nvSpPr>
        <p:spPr>
          <a:xfrm>
            <a:off x="7025073" y="1543275"/>
            <a:ext cx="1681742" cy="1993110"/>
          </a:xfrm>
          <a:prstGeom prst="rect">
            <a:avLst/>
          </a:prstGeom>
        </p:spPr>
        <p:txBody>
          <a:bodyPr wrap="none">
            <a:spAutoFit/>
          </a:bodyPr>
          <a:lstStyle/>
          <a:p>
            <a:pPr algn="r">
              <a:lnSpc>
                <a:spcPct val="200000"/>
              </a:lnSpc>
            </a:pPr>
            <a:r>
              <a:rPr lang="en-US" sz="1600" dirty="0"/>
              <a:t>Number</a:t>
            </a:r>
          </a:p>
          <a:p>
            <a:pPr algn="r">
              <a:lnSpc>
                <a:spcPct val="200000"/>
              </a:lnSpc>
            </a:pPr>
            <a:r>
              <a:rPr lang="en-US" sz="1600" dirty="0"/>
              <a:t>Boolean</a:t>
            </a:r>
          </a:p>
          <a:p>
            <a:pPr algn="r">
              <a:lnSpc>
                <a:spcPct val="200000"/>
              </a:lnSpc>
            </a:pPr>
            <a:r>
              <a:rPr lang="en-US" sz="1600" dirty="0"/>
              <a:t>Text Panel </a:t>
            </a:r>
          </a:p>
          <a:p>
            <a:pPr algn="r">
              <a:lnSpc>
                <a:spcPct val="200000"/>
              </a:lnSpc>
            </a:pPr>
            <a:r>
              <a:rPr lang="en-US" sz="1600" dirty="0"/>
              <a:t>Curve / Geometry</a:t>
            </a:r>
          </a:p>
        </p:txBody>
      </p:sp>
      <p:sp>
        <p:nvSpPr>
          <p:cNvPr id="24" name="Rectangle 23">
            <a:extLst>
              <a:ext uri="{FF2B5EF4-FFF2-40B4-BE49-F238E27FC236}">
                <a16:creationId xmlns:a16="http://schemas.microsoft.com/office/drawing/2014/main" id="{A57C4FBC-DDBD-4B9C-B85E-6F577D6D293C}"/>
              </a:ext>
            </a:extLst>
          </p:cNvPr>
          <p:cNvSpPr/>
          <p:nvPr/>
        </p:nvSpPr>
        <p:spPr>
          <a:xfrm>
            <a:off x="6212734" y="598450"/>
            <a:ext cx="5580404" cy="464871"/>
          </a:xfrm>
          <a:prstGeom prst="rect">
            <a:avLst/>
          </a:prstGeom>
        </p:spPr>
        <p:txBody>
          <a:bodyPr wrap="square">
            <a:spAutoFit/>
          </a:bodyPr>
          <a:lstStyle/>
          <a:p>
            <a:pPr>
              <a:lnSpc>
                <a:spcPct val="150000"/>
              </a:lnSpc>
            </a:pPr>
            <a:r>
              <a:rPr lang="en-US" dirty="0"/>
              <a:t>Intended use : Generate building typologies from parcels</a:t>
            </a:r>
          </a:p>
        </p:txBody>
      </p:sp>
      <p:pic>
        <p:nvPicPr>
          <p:cNvPr id="3" name="Picture 2">
            <a:extLst>
              <a:ext uri="{FF2B5EF4-FFF2-40B4-BE49-F238E27FC236}">
                <a16:creationId xmlns:a16="http://schemas.microsoft.com/office/drawing/2014/main" id="{A1C4A755-A00F-4DD9-8C56-FE03DB358EA5}"/>
              </a:ext>
            </a:extLst>
          </p:cNvPr>
          <p:cNvPicPr>
            <a:picLocks noChangeAspect="1"/>
          </p:cNvPicPr>
          <p:nvPr/>
        </p:nvPicPr>
        <p:blipFill rotWithShape="1">
          <a:blip r:embed="rId7"/>
          <a:srcRect l="58125" t="44901" r="27500" b="47048"/>
          <a:stretch/>
        </p:blipFill>
        <p:spPr>
          <a:xfrm>
            <a:off x="9118407" y="2612607"/>
            <a:ext cx="1530883" cy="482320"/>
          </a:xfrm>
          <a:prstGeom prst="rect">
            <a:avLst/>
          </a:prstGeom>
        </p:spPr>
      </p:pic>
      <p:pic>
        <p:nvPicPr>
          <p:cNvPr id="29" name="Picture 28">
            <a:extLst>
              <a:ext uri="{FF2B5EF4-FFF2-40B4-BE49-F238E27FC236}">
                <a16:creationId xmlns:a16="http://schemas.microsoft.com/office/drawing/2014/main" id="{721F1806-665B-4B06-835E-4230C228F5DB}"/>
              </a:ext>
            </a:extLst>
          </p:cNvPr>
          <p:cNvPicPr>
            <a:picLocks noChangeAspect="1"/>
          </p:cNvPicPr>
          <p:nvPr/>
        </p:nvPicPr>
        <p:blipFill rotWithShape="1">
          <a:blip r:embed="rId7"/>
          <a:srcRect l="40922" t="44901" r="50639" b="47048"/>
          <a:stretch/>
        </p:blipFill>
        <p:spPr>
          <a:xfrm>
            <a:off x="9117305" y="3143346"/>
            <a:ext cx="852480" cy="457493"/>
          </a:xfrm>
          <a:prstGeom prst="rect">
            <a:avLst/>
          </a:prstGeom>
        </p:spPr>
      </p:pic>
      <p:pic>
        <p:nvPicPr>
          <p:cNvPr id="30" name="Picture 29">
            <a:extLst>
              <a:ext uri="{FF2B5EF4-FFF2-40B4-BE49-F238E27FC236}">
                <a16:creationId xmlns:a16="http://schemas.microsoft.com/office/drawing/2014/main" id="{E0C3AB33-1FD1-410A-BD77-30099A04CA37}"/>
              </a:ext>
            </a:extLst>
          </p:cNvPr>
          <p:cNvPicPr>
            <a:picLocks noChangeAspect="1"/>
          </p:cNvPicPr>
          <p:nvPr/>
        </p:nvPicPr>
        <p:blipFill rotWithShape="1">
          <a:blip r:embed="rId7"/>
          <a:srcRect l="24172" t="44901" r="67154" b="47048"/>
          <a:stretch/>
        </p:blipFill>
        <p:spPr>
          <a:xfrm>
            <a:off x="10128001" y="3148493"/>
            <a:ext cx="867981" cy="453229"/>
          </a:xfrm>
          <a:prstGeom prst="rect">
            <a:avLst/>
          </a:prstGeom>
        </p:spPr>
      </p:pic>
      <p:grpSp>
        <p:nvGrpSpPr>
          <p:cNvPr id="10" name="Group 9">
            <a:extLst>
              <a:ext uri="{FF2B5EF4-FFF2-40B4-BE49-F238E27FC236}">
                <a16:creationId xmlns:a16="http://schemas.microsoft.com/office/drawing/2014/main" id="{DE68F8B5-24AA-41C3-8277-1001EB2A991A}"/>
              </a:ext>
            </a:extLst>
          </p:cNvPr>
          <p:cNvGrpSpPr/>
          <p:nvPr/>
        </p:nvGrpSpPr>
        <p:grpSpPr>
          <a:xfrm>
            <a:off x="786189" y="3392874"/>
            <a:ext cx="6019800" cy="2977995"/>
            <a:chOff x="1143000" y="3679232"/>
            <a:chExt cx="6019800" cy="2977995"/>
          </a:xfrm>
        </p:grpSpPr>
        <p:sp>
          <p:nvSpPr>
            <p:cNvPr id="19" name="TextBox 18">
              <a:extLst>
                <a:ext uri="{FF2B5EF4-FFF2-40B4-BE49-F238E27FC236}">
                  <a16:creationId xmlns:a16="http://schemas.microsoft.com/office/drawing/2014/main" id="{FB7AEAD1-2FBD-490C-879C-D6A57E12218A}"/>
                </a:ext>
              </a:extLst>
            </p:cNvPr>
            <p:cNvSpPr txBox="1"/>
            <p:nvPr/>
          </p:nvSpPr>
          <p:spPr>
            <a:xfrm>
              <a:off x="1668495" y="3679232"/>
              <a:ext cx="5494305" cy="2977995"/>
            </a:xfrm>
            <a:prstGeom prst="rect">
              <a:avLst/>
            </a:prstGeom>
            <a:noFill/>
          </p:spPr>
          <p:txBody>
            <a:bodyPr wrap="square" rtlCol="0">
              <a:spAutoFit/>
            </a:bodyPr>
            <a:lstStyle/>
            <a:p>
              <a:pPr>
                <a:lnSpc>
                  <a:spcPct val="200000"/>
                </a:lnSpc>
              </a:pPr>
              <a:r>
                <a:rPr lang="en-US" sz="1600" dirty="0"/>
                <a:t>Extrusion  </a:t>
              </a:r>
            </a:p>
            <a:p>
              <a:pPr>
                <a:lnSpc>
                  <a:spcPct val="200000"/>
                </a:lnSpc>
              </a:pPr>
              <a:r>
                <a:rPr lang="en-US" sz="1600" dirty="0"/>
                <a:t>Staggered Extrusion</a:t>
              </a:r>
            </a:p>
            <a:p>
              <a:pPr>
                <a:lnSpc>
                  <a:spcPct val="200000"/>
                </a:lnSpc>
              </a:pPr>
              <a:r>
                <a:rPr lang="en-US" sz="1600" dirty="0"/>
                <a:t>Courtyard </a:t>
              </a:r>
            </a:p>
            <a:p>
              <a:pPr>
                <a:lnSpc>
                  <a:spcPct val="200000"/>
                </a:lnSpc>
              </a:pPr>
              <a:r>
                <a:rPr lang="en-US" sz="1600" dirty="0"/>
                <a:t>Staggered Courtyard ( interpolated )</a:t>
              </a:r>
            </a:p>
            <a:p>
              <a:pPr>
                <a:lnSpc>
                  <a:spcPct val="200000"/>
                </a:lnSpc>
              </a:pPr>
              <a:r>
                <a:rPr lang="en-US" sz="1600" dirty="0"/>
                <a:t>Staggered Courtyard ( normal )</a:t>
              </a:r>
            </a:p>
            <a:p>
              <a:pPr>
                <a:lnSpc>
                  <a:spcPct val="200000"/>
                </a:lnSpc>
              </a:pPr>
              <a:r>
                <a:rPr lang="en-US" sz="1600" dirty="0"/>
                <a:t>Large-scale urban mass generator (detect streets &amp; Setbacks)</a:t>
              </a:r>
            </a:p>
          </p:txBody>
        </p:sp>
        <p:pic>
          <p:nvPicPr>
            <p:cNvPr id="31" name="Picture 30">
              <a:extLst>
                <a:ext uri="{FF2B5EF4-FFF2-40B4-BE49-F238E27FC236}">
                  <a16:creationId xmlns:a16="http://schemas.microsoft.com/office/drawing/2014/main" id="{93A2938D-8624-4597-BBE5-BA7849A03D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886" y="4391973"/>
              <a:ext cx="386030" cy="299173"/>
            </a:xfrm>
            <a:prstGeom prst="rect">
              <a:avLst/>
            </a:prstGeom>
          </p:spPr>
        </p:pic>
        <p:pic>
          <p:nvPicPr>
            <p:cNvPr id="32" name="Picture 31" descr="A picture containing building material&#10;&#10;Description automatically generated">
              <a:extLst>
                <a:ext uri="{FF2B5EF4-FFF2-40B4-BE49-F238E27FC236}">
                  <a16:creationId xmlns:a16="http://schemas.microsoft.com/office/drawing/2014/main" id="{FA48A6D5-4DB0-44F6-A7AE-600A70208D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684" y="6346309"/>
              <a:ext cx="313114" cy="273974"/>
            </a:xfrm>
            <a:prstGeom prst="rect">
              <a:avLst/>
            </a:prstGeom>
          </p:spPr>
        </p:pic>
        <p:pic>
          <p:nvPicPr>
            <p:cNvPr id="33" name="Picture 32">
              <a:extLst>
                <a:ext uri="{FF2B5EF4-FFF2-40B4-BE49-F238E27FC236}">
                  <a16:creationId xmlns:a16="http://schemas.microsoft.com/office/drawing/2014/main" id="{ACF9EDBB-909B-483B-9006-45FA5D5413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3000" y="4861425"/>
              <a:ext cx="397772" cy="284122"/>
            </a:xfrm>
            <a:prstGeom prst="rect">
              <a:avLst/>
            </a:prstGeom>
          </p:spPr>
        </p:pic>
        <p:pic>
          <p:nvPicPr>
            <p:cNvPr id="34" name="Picture 33">
              <a:extLst>
                <a:ext uri="{FF2B5EF4-FFF2-40B4-BE49-F238E27FC236}">
                  <a16:creationId xmlns:a16="http://schemas.microsoft.com/office/drawing/2014/main" id="{FF33109F-1957-47A2-9877-488969A3837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6258" y="3906484"/>
              <a:ext cx="337774" cy="241268"/>
            </a:xfrm>
            <a:prstGeom prst="rect">
              <a:avLst/>
            </a:prstGeom>
          </p:spPr>
        </p:pic>
        <p:pic>
          <p:nvPicPr>
            <p:cNvPr id="35" name="Picture 34">
              <a:extLst>
                <a:ext uri="{FF2B5EF4-FFF2-40B4-BE49-F238E27FC236}">
                  <a16:creationId xmlns:a16="http://schemas.microsoft.com/office/drawing/2014/main" id="{04C094EE-CE42-44E4-B3AB-980D239529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8886" y="5828174"/>
              <a:ext cx="386030" cy="299173"/>
            </a:xfrm>
            <a:prstGeom prst="rect">
              <a:avLst/>
            </a:prstGeom>
          </p:spPr>
        </p:pic>
        <p:pic>
          <p:nvPicPr>
            <p:cNvPr id="36" name="Picture 35">
              <a:extLst>
                <a:ext uri="{FF2B5EF4-FFF2-40B4-BE49-F238E27FC236}">
                  <a16:creationId xmlns:a16="http://schemas.microsoft.com/office/drawing/2014/main" id="{3FED1DC7-315D-43AC-8DF0-2B91A9C6AA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38565" y="5324247"/>
              <a:ext cx="226672" cy="362676"/>
            </a:xfrm>
            <a:prstGeom prst="rect">
              <a:avLst/>
            </a:prstGeom>
          </p:spPr>
        </p:pic>
      </p:grpSp>
    </p:spTree>
    <p:extLst>
      <p:ext uri="{BB962C8B-B14F-4D97-AF65-F5344CB8AC3E}">
        <p14:creationId xmlns:p14="http://schemas.microsoft.com/office/powerpoint/2010/main" val="980664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6FE098DA-9D23-40BC-AE3A-F81511F3FE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980" y="3912781"/>
            <a:ext cx="339625" cy="263208"/>
          </a:xfrm>
          <a:prstGeom prst="rect">
            <a:avLst/>
          </a:prstGeom>
        </p:spPr>
      </p:pic>
      <p:pic>
        <p:nvPicPr>
          <p:cNvPr id="59" name="Picture 58" descr="A picture containing building material&#10;&#10;Description automatically generated">
            <a:extLst>
              <a:ext uri="{FF2B5EF4-FFF2-40B4-BE49-F238E27FC236}">
                <a16:creationId xmlns:a16="http://schemas.microsoft.com/office/drawing/2014/main" id="{2AE6D6D4-211F-40CB-B002-0E66E3A150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994" y="5579750"/>
            <a:ext cx="275474" cy="241039"/>
          </a:xfrm>
          <a:prstGeom prst="rect">
            <a:avLst/>
          </a:prstGeom>
        </p:spPr>
      </p:pic>
      <p:pic>
        <p:nvPicPr>
          <p:cNvPr id="61" name="Picture 60">
            <a:extLst>
              <a:ext uri="{FF2B5EF4-FFF2-40B4-BE49-F238E27FC236}">
                <a16:creationId xmlns:a16="http://schemas.microsoft.com/office/drawing/2014/main" id="{AF564FBD-10A4-4D75-80F5-BD03F0A4C5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253" y="2147169"/>
            <a:ext cx="297170" cy="212264"/>
          </a:xfrm>
          <a:prstGeom prst="rect">
            <a:avLst/>
          </a:prstGeom>
        </p:spPr>
      </p:pic>
      <p:pic>
        <p:nvPicPr>
          <p:cNvPr id="4" name="Picture 3">
            <a:extLst>
              <a:ext uri="{FF2B5EF4-FFF2-40B4-BE49-F238E27FC236}">
                <a16:creationId xmlns:a16="http://schemas.microsoft.com/office/drawing/2014/main" id="{E7632DBE-A0C0-41F1-91AA-40D1627A6A82}"/>
              </a:ext>
            </a:extLst>
          </p:cNvPr>
          <p:cNvPicPr>
            <a:picLocks noChangeAspect="1"/>
          </p:cNvPicPr>
          <p:nvPr/>
        </p:nvPicPr>
        <p:blipFill rotWithShape="1">
          <a:blip r:embed="rId6"/>
          <a:srcRect l="11352" t="38714" r="22119" b="24167"/>
          <a:stretch/>
        </p:blipFill>
        <p:spPr>
          <a:xfrm>
            <a:off x="5351222" y="4927187"/>
            <a:ext cx="3792535" cy="1190241"/>
          </a:xfrm>
          <a:prstGeom prst="rect">
            <a:avLst/>
          </a:prstGeom>
        </p:spPr>
      </p:pic>
      <p:pic>
        <p:nvPicPr>
          <p:cNvPr id="7" name="Picture 6">
            <a:extLst>
              <a:ext uri="{FF2B5EF4-FFF2-40B4-BE49-F238E27FC236}">
                <a16:creationId xmlns:a16="http://schemas.microsoft.com/office/drawing/2014/main" id="{FA5D9B4D-1554-4AD0-BECD-2FD72522A5B2}"/>
              </a:ext>
            </a:extLst>
          </p:cNvPr>
          <p:cNvPicPr>
            <a:picLocks noChangeAspect="1"/>
          </p:cNvPicPr>
          <p:nvPr/>
        </p:nvPicPr>
        <p:blipFill rotWithShape="1">
          <a:blip r:embed="rId7"/>
          <a:srcRect l="4990" t="33750" r="7734" b="21250"/>
          <a:stretch/>
        </p:blipFill>
        <p:spPr>
          <a:xfrm>
            <a:off x="4805866" y="3119986"/>
            <a:ext cx="4543094" cy="1317632"/>
          </a:xfrm>
          <a:prstGeom prst="rect">
            <a:avLst/>
          </a:prstGeom>
        </p:spPr>
      </p:pic>
      <p:pic>
        <p:nvPicPr>
          <p:cNvPr id="2" name="Picture 1">
            <a:extLst>
              <a:ext uri="{FF2B5EF4-FFF2-40B4-BE49-F238E27FC236}">
                <a16:creationId xmlns:a16="http://schemas.microsoft.com/office/drawing/2014/main" id="{3DE2DDF1-EFC2-4BAF-B15D-8ED99FEF6547}"/>
              </a:ext>
            </a:extLst>
          </p:cNvPr>
          <p:cNvPicPr>
            <a:picLocks noChangeAspect="1"/>
          </p:cNvPicPr>
          <p:nvPr/>
        </p:nvPicPr>
        <p:blipFill rotWithShape="1">
          <a:blip r:embed="rId8"/>
          <a:srcRect l="3814" t="32916" r="4990" b="16945"/>
          <a:stretch/>
        </p:blipFill>
        <p:spPr>
          <a:xfrm>
            <a:off x="5072567" y="1335259"/>
            <a:ext cx="4276394" cy="1322511"/>
          </a:xfrm>
          <a:prstGeom prst="rect">
            <a:avLst/>
          </a:prstGeom>
        </p:spPr>
      </p:pic>
      <p:sp>
        <p:nvSpPr>
          <p:cNvPr id="50" name="TextBox 49">
            <a:extLst>
              <a:ext uri="{FF2B5EF4-FFF2-40B4-BE49-F238E27FC236}">
                <a16:creationId xmlns:a16="http://schemas.microsoft.com/office/drawing/2014/main" id="{9CC16784-988C-4AC6-A2E7-2ABA1516323F}"/>
              </a:ext>
            </a:extLst>
          </p:cNvPr>
          <p:cNvSpPr txBox="1"/>
          <p:nvPr/>
        </p:nvSpPr>
        <p:spPr>
          <a:xfrm>
            <a:off x="1110248" y="2132107"/>
            <a:ext cx="3219318" cy="338554"/>
          </a:xfrm>
          <a:prstGeom prst="rect">
            <a:avLst/>
          </a:prstGeom>
          <a:noFill/>
        </p:spPr>
        <p:txBody>
          <a:bodyPr wrap="square" rtlCol="0">
            <a:spAutoFit/>
          </a:bodyPr>
          <a:lstStyle/>
          <a:p>
            <a:r>
              <a:rPr lang="en-US" sz="1600" dirty="0"/>
              <a:t>Extrude Block (based on FSR)</a:t>
            </a:r>
          </a:p>
        </p:txBody>
      </p:sp>
      <p:sp>
        <p:nvSpPr>
          <p:cNvPr id="51" name="TextBox 50">
            <a:extLst>
              <a:ext uri="{FF2B5EF4-FFF2-40B4-BE49-F238E27FC236}">
                <a16:creationId xmlns:a16="http://schemas.microsoft.com/office/drawing/2014/main" id="{EE796C3B-197C-4873-9F23-5ED86494F47B}"/>
              </a:ext>
            </a:extLst>
          </p:cNvPr>
          <p:cNvSpPr txBox="1"/>
          <p:nvPr/>
        </p:nvSpPr>
        <p:spPr>
          <a:xfrm>
            <a:off x="1110248" y="3823433"/>
            <a:ext cx="3219318" cy="338554"/>
          </a:xfrm>
          <a:prstGeom prst="rect">
            <a:avLst/>
          </a:prstGeom>
          <a:noFill/>
        </p:spPr>
        <p:txBody>
          <a:bodyPr wrap="square" rtlCol="0">
            <a:spAutoFit/>
          </a:bodyPr>
          <a:lstStyle/>
          <a:p>
            <a:r>
              <a:rPr lang="en-US" sz="1600" dirty="0"/>
              <a:t>Staggered Massing (user defines </a:t>
            </a:r>
            <a:r>
              <a:rPr lang="en-US" sz="1600" dirty="0" err="1"/>
              <a:t>ht</a:t>
            </a:r>
            <a:r>
              <a:rPr lang="en-US" sz="1600" dirty="0"/>
              <a:t>)</a:t>
            </a:r>
          </a:p>
        </p:txBody>
      </p:sp>
      <p:sp>
        <p:nvSpPr>
          <p:cNvPr id="52" name="TextBox 51">
            <a:extLst>
              <a:ext uri="{FF2B5EF4-FFF2-40B4-BE49-F238E27FC236}">
                <a16:creationId xmlns:a16="http://schemas.microsoft.com/office/drawing/2014/main" id="{7B9A1996-0F2C-47B7-8C93-E7A1B81DA433}"/>
              </a:ext>
            </a:extLst>
          </p:cNvPr>
          <p:cNvSpPr txBox="1"/>
          <p:nvPr/>
        </p:nvSpPr>
        <p:spPr>
          <a:xfrm>
            <a:off x="1097929" y="5477840"/>
            <a:ext cx="4290509" cy="338554"/>
          </a:xfrm>
          <a:prstGeom prst="rect">
            <a:avLst/>
          </a:prstGeom>
          <a:noFill/>
        </p:spPr>
        <p:txBody>
          <a:bodyPr wrap="square" rtlCol="0">
            <a:spAutoFit/>
          </a:bodyPr>
          <a:lstStyle/>
          <a:p>
            <a:r>
              <a:rPr lang="en-US" sz="1600" dirty="0"/>
              <a:t>Urban Massing from setbacks, street-types &amp; FSR</a:t>
            </a:r>
          </a:p>
        </p:txBody>
      </p:sp>
      <p:pic>
        <p:nvPicPr>
          <p:cNvPr id="39" name="Picture 38">
            <a:extLst>
              <a:ext uri="{FF2B5EF4-FFF2-40B4-BE49-F238E27FC236}">
                <a16:creationId xmlns:a16="http://schemas.microsoft.com/office/drawing/2014/main" id="{77E97B46-0A79-4B40-A890-0E96267D2D9C}"/>
              </a:ext>
            </a:extLst>
          </p:cNvPr>
          <p:cNvPicPr>
            <a:picLocks noChangeAspect="1"/>
          </p:cNvPicPr>
          <p:nvPr/>
        </p:nvPicPr>
        <p:blipFill rotWithShape="1">
          <a:blip r:embed="rId9"/>
          <a:srcRect l="52500" t="14127" r="9282" b="5670"/>
          <a:stretch/>
        </p:blipFill>
        <p:spPr>
          <a:xfrm>
            <a:off x="10171553" y="5269110"/>
            <a:ext cx="1464855" cy="818606"/>
          </a:xfrm>
          <a:prstGeom prst="rect">
            <a:avLst/>
          </a:prstGeom>
        </p:spPr>
      </p:pic>
      <p:grpSp>
        <p:nvGrpSpPr>
          <p:cNvPr id="42" name="Group 41">
            <a:extLst>
              <a:ext uri="{FF2B5EF4-FFF2-40B4-BE49-F238E27FC236}">
                <a16:creationId xmlns:a16="http://schemas.microsoft.com/office/drawing/2014/main" id="{18A262B4-7E4A-4DA0-9DEA-777B317DB4CD}"/>
              </a:ext>
            </a:extLst>
          </p:cNvPr>
          <p:cNvGrpSpPr/>
          <p:nvPr/>
        </p:nvGrpSpPr>
        <p:grpSpPr>
          <a:xfrm>
            <a:off x="10061800" y="1849726"/>
            <a:ext cx="1611208" cy="805318"/>
            <a:chOff x="10061799" y="1427737"/>
            <a:chExt cx="1716563" cy="857977"/>
          </a:xfrm>
        </p:grpSpPr>
        <p:pic>
          <p:nvPicPr>
            <p:cNvPr id="43" name="Picture 42">
              <a:extLst>
                <a:ext uri="{FF2B5EF4-FFF2-40B4-BE49-F238E27FC236}">
                  <a16:creationId xmlns:a16="http://schemas.microsoft.com/office/drawing/2014/main" id="{A59E62B6-D00D-4528-B457-47C6F5161B08}"/>
                </a:ext>
              </a:extLst>
            </p:cNvPr>
            <p:cNvPicPr>
              <a:picLocks noChangeAspect="1"/>
            </p:cNvPicPr>
            <p:nvPr/>
          </p:nvPicPr>
          <p:blipFill rotWithShape="1">
            <a:blip r:embed="rId10"/>
            <a:srcRect l="66071" t="29582" r="19401" b="14671"/>
            <a:stretch/>
          </p:blipFill>
          <p:spPr>
            <a:xfrm>
              <a:off x="10061799" y="1427737"/>
              <a:ext cx="794973" cy="857977"/>
            </a:xfrm>
            <a:prstGeom prst="rect">
              <a:avLst/>
            </a:prstGeom>
          </p:spPr>
        </p:pic>
        <p:pic>
          <p:nvPicPr>
            <p:cNvPr id="44" name="Picture 43">
              <a:extLst>
                <a:ext uri="{FF2B5EF4-FFF2-40B4-BE49-F238E27FC236}">
                  <a16:creationId xmlns:a16="http://schemas.microsoft.com/office/drawing/2014/main" id="{94AFF65F-C77C-410C-96DF-4A625F7FAE68}"/>
                </a:ext>
              </a:extLst>
            </p:cNvPr>
            <p:cNvPicPr>
              <a:picLocks noChangeAspect="1"/>
            </p:cNvPicPr>
            <p:nvPr/>
          </p:nvPicPr>
          <p:blipFill rotWithShape="1">
            <a:blip r:embed="rId11"/>
            <a:srcRect l="66691" t="31625" r="19815" b="14672"/>
            <a:stretch/>
          </p:blipFill>
          <p:spPr>
            <a:xfrm>
              <a:off x="11046689" y="1466714"/>
              <a:ext cx="731673" cy="818997"/>
            </a:xfrm>
            <a:prstGeom prst="rect">
              <a:avLst/>
            </a:prstGeom>
          </p:spPr>
        </p:pic>
      </p:grpSp>
      <p:grpSp>
        <p:nvGrpSpPr>
          <p:cNvPr id="45" name="Group 44">
            <a:extLst>
              <a:ext uri="{FF2B5EF4-FFF2-40B4-BE49-F238E27FC236}">
                <a16:creationId xmlns:a16="http://schemas.microsoft.com/office/drawing/2014/main" id="{312C771A-B00B-4ABE-82E4-9A1378CAA536}"/>
              </a:ext>
            </a:extLst>
          </p:cNvPr>
          <p:cNvGrpSpPr/>
          <p:nvPr/>
        </p:nvGrpSpPr>
        <p:grpSpPr>
          <a:xfrm>
            <a:off x="10001050" y="3492248"/>
            <a:ext cx="1668228" cy="792408"/>
            <a:chOff x="10001050" y="2649271"/>
            <a:chExt cx="1777312" cy="844223"/>
          </a:xfrm>
        </p:grpSpPr>
        <p:pic>
          <p:nvPicPr>
            <p:cNvPr id="46" name="Picture 45">
              <a:extLst>
                <a:ext uri="{FF2B5EF4-FFF2-40B4-BE49-F238E27FC236}">
                  <a16:creationId xmlns:a16="http://schemas.microsoft.com/office/drawing/2014/main" id="{96E5943A-E990-4BB5-8B49-779C21962A3E}"/>
                </a:ext>
              </a:extLst>
            </p:cNvPr>
            <p:cNvPicPr>
              <a:picLocks noChangeAspect="1"/>
            </p:cNvPicPr>
            <p:nvPr/>
          </p:nvPicPr>
          <p:blipFill rotWithShape="1">
            <a:blip r:embed="rId12"/>
            <a:srcRect l="63242" t="20751" r="16701" b="10907"/>
            <a:stretch/>
          </p:blipFill>
          <p:spPr>
            <a:xfrm>
              <a:off x="10951549" y="2701116"/>
              <a:ext cx="826813" cy="792378"/>
            </a:xfrm>
            <a:prstGeom prst="rect">
              <a:avLst/>
            </a:prstGeom>
          </p:spPr>
        </p:pic>
        <p:pic>
          <p:nvPicPr>
            <p:cNvPr id="47" name="Picture 46">
              <a:extLst>
                <a:ext uri="{FF2B5EF4-FFF2-40B4-BE49-F238E27FC236}">
                  <a16:creationId xmlns:a16="http://schemas.microsoft.com/office/drawing/2014/main" id="{70F1DFBE-1507-4721-B484-55C87D758E4F}"/>
                </a:ext>
              </a:extLst>
            </p:cNvPr>
            <p:cNvPicPr>
              <a:picLocks noChangeAspect="1"/>
            </p:cNvPicPr>
            <p:nvPr/>
          </p:nvPicPr>
          <p:blipFill rotWithShape="1">
            <a:blip r:embed="rId13"/>
            <a:srcRect l="63005" t="16443" r="16131" b="9009"/>
            <a:stretch/>
          </p:blipFill>
          <p:spPr>
            <a:xfrm>
              <a:off x="10001050" y="2649271"/>
              <a:ext cx="826813" cy="830890"/>
            </a:xfrm>
            <a:prstGeom prst="rect">
              <a:avLst/>
            </a:prstGeom>
          </p:spPr>
        </p:pic>
      </p:grpSp>
      <p:grpSp>
        <p:nvGrpSpPr>
          <p:cNvPr id="3" name="Group 2">
            <a:extLst>
              <a:ext uri="{FF2B5EF4-FFF2-40B4-BE49-F238E27FC236}">
                <a16:creationId xmlns:a16="http://schemas.microsoft.com/office/drawing/2014/main" id="{4B9E2800-5636-4C8A-9837-73EC6748FD17}"/>
              </a:ext>
            </a:extLst>
          </p:cNvPr>
          <p:cNvGrpSpPr/>
          <p:nvPr/>
        </p:nvGrpSpPr>
        <p:grpSpPr>
          <a:xfrm>
            <a:off x="363682" y="683130"/>
            <a:ext cx="11363325" cy="5865716"/>
            <a:chOff x="363682" y="683130"/>
            <a:chExt cx="11363325" cy="5865716"/>
          </a:xfrm>
        </p:grpSpPr>
        <p:grpSp>
          <p:nvGrpSpPr>
            <p:cNvPr id="35" name="Group 34">
              <a:extLst>
                <a:ext uri="{FF2B5EF4-FFF2-40B4-BE49-F238E27FC236}">
                  <a16:creationId xmlns:a16="http://schemas.microsoft.com/office/drawing/2014/main" id="{3A238B83-CC4E-430A-A8FE-9E0C1F786766}"/>
                </a:ext>
              </a:extLst>
            </p:cNvPr>
            <p:cNvGrpSpPr/>
            <p:nvPr/>
          </p:nvGrpSpPr>
          <p:grpSpPr>
            <a:xfrm>
              <a:off x="363682" y="683130"/>
              <a:ext cx="11363325" cy="5865716"/>
              <a:chOff x="363682" y="683130"/>
              <a:chExt cx="11363325" cy="5865716"/>
            </a:xfrm>
          </p:grpSpPr>
          <p:cxnSp>
            <p:nvCxnSpPr>
              <p:cNvPr id="36" name="Straight Connector 35">
                <a:extLst>
                  <a:ext uri="{FF2B5EF4-FFF2-40B4-BE49-F238E27FC236}">
                    <a16:creationId xmlns:a16="http://schemas.microsoft.com/office/drawing/2014/main" id="{A027A0C1-AD70-49A2-B879-E0E245EC3C37}"/>
                  </a:ext>
                </a:extLst>
              </p:cNvPr>
              <p:cNvCxnSpPr>
                <a:cxnSpLocks/>
              </p:cNvCxnSpPr>
              <p:nvPr/>
            </p:nvCxnSpPr>
            <p:spPr>
              <a:xfrm flipH="1">
                <a:off x="363682" y="1169457"/>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0E3B6A8-97B2-4746-B8EE-2E62B953EF69}"/>
                  </a:ext>
                </a:extLst>
              </p:cNvPr>
              <p:cNvCxnSpPr>
                <a:cxnSpLocks/>
              </p:cNvCxnSpPr>
              <p:nvPr/>
            </p:nvCxnSpPr>
            <p:spPr>
              <a:xfrm flipH="1">
                <a:off x="363682" y="288123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6E8659C-6865-4CD6-B067-66540E56348C}"/>
                  </a:ext>
                </a:extLst>
              </p:cNvPr>
              <p:cNvGrpSpPr/>
              <p:nvPr/>
            </p:nvGrpSpPr>
            <p:grpSpPr>
              <a:xfrm>
                <a:off x="6840779" y="683130"/>
                <a:ext cx="1734170" cy="5865716"/>
                <a:chOff x="6840781" y="97278"/>
                <a:chExt cx="1734170" cy="6692256"/>
              </a:xfrm>
            </p:grpSpPr>
            <p:cxnSp>
              <p:nvCxnSpPr>
                <p:cNvPr id="49" name="Straight Connector 48">
                  <a:extLst>
                    <a:ext uri="{FF2B5EF4-FFF2-40B4-BE49-F238E27FC236}">
                      <a16:creationId xmlns:a16="http://schemas.microsoft.com/office/drawing/2014/main" id="{E82794F4-0551-4F4C-B524-0D2138D4D1E7}"/>
                    </a:ext>
                  </a:extLst>
                </p:cNvPr>
                <p:cNvCxnSpPr>
                  <a:cxnSpLocks/>
                </p:cNvCxnSpPr>
                <p:nvPr/>
              </p:nvCxnSpPr>
              <p:spPr>
                <a:xfrm flipV="1">
                  <a:off x="6840781"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7C2934F-8CC6-4D27-B45E-75F1D6A4F3FA}"/>
                    </a:ext>
                  </a:extLst>
                </p:cNvPr>
                <p:cNvCxnSpPr>
                  <a:cxnSpLocks/>
                </p:cNvCxnSpPr>
                <p:nvPr/>
              </p:nvCxnSpPr>
              <p:spPr>
                <a:xfrm flipV="1">
                  <a:off x="8574951"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37A42E58-06A5-4B3B-BF19-6169576E97A1}"/>
                  </a:ext>
                </a:extLst>
              </p:cNvPr>
              <p:cNvCxnSpPr>
                <a:cxnSpLocks/>
              </p:cNvCxnSpPr>
              <p:nvPr/>
            </p:nvCxnSpPr>
            <p:spPr>
              <a:xfrm flipH="1">
                <a:off x="363682" y="469531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7A8B0A23-11A9-4D5B-8171-8B6750FA7E6D}"/>
                </a:ext>
              </a:extLst>
            </p:cNvPr>
            <p:cNvSpPr txBox="1"/>
            <p:nvPr/>
          </p:nvSpPr>
          <p:spPr>
            <a:xfrm>
              <a:off x="10317997" y="683130"/>
              <a:ext cx="1176516" cy="338554"/>
            </a:xfrm>
            <a:prstGeom prst="rect">
              <a:avLst/>
            </a:prstGeom>
            <a:noFill/>
          </p:spPr>
          <p:txBody>
            <a:bodyPr wrap="square" rtlCol="0">
              <a:spAutoFit/>
            </a:bodyPr>
            <a:lstStyle/>
            <a:p>
              <a:r>
                <a:rPr lang="en-US" sz="1600" dirty="0"/>
                <a:t>Illustration</a:t>
              </a:r>
            </a:p>
          </p:txBody>
        </p:sp>
        <p:sp>
          <p:nvSpPr>
            <p:cNvPr id="55" name="TextBox 54">
              <a:extLst>
                <a:ext uri="{FF2B5EF4-FFF2-40B4-BE49-F238E27FC236}">
                  <a16:creationId xmlns:a16="http://schemas.microsoft.com/office/drawing/2014/main" id="{41BE8CC2-A8E9-4CB5-83CE-D42690D1FE2F}"/>
                </a:ext>
              </a:extLst>
            </p:cNvPr>
            <p:cNvSpPr txBox="1"/>
            <p:nvPr/>
          </p:nvSpPr>
          <p:spPr>
            <a:xfrm>
              <a:off x="1097929" y="685931"/>
              <a:ext cx="1065865" cy="338554"/>
            </a:xfrm>
            <a:prstGeom prst="rect">
              <a:avLst/>
            </a:prstGeom>
            <a:noFill/>
          </p:spPr>
          <p:txBody>
            <a:bodyPr wrap="square" rtlCol="0">
              <a:spAutoFit/>
            </a:bodyPr>
            <a:lstStyle/>
            <a:p>
              <a:r>
                <a:rPr lang="en-US" sz="1600" dirty="0"/>
                <a:t>Name</a:t>
              </a:r>
            </a:p>
          </p:txBody>
        </p:sp>
        <p:sp>
          <p:nvSpPr>
            <p:cNvPr id="56" name="TextBox 55">
              <a:extLst>
                <a:ext uri="{FF2B5EF4-FFF2-40B4-BE49-F238E27FC236}">
                  <a16:creationId xmlns:a16="http://schemas.microsoft.com/office/drawing/2014/main" id="{CDBDBCAE-5809-4AB1-BF70-94836B6BE5E3}"/>
                </a:ext>
              </a:extLst>
            </p:cNvPr>
            <p:cNvSpPr txBox="1"/>
            <p:nvPr/>
          </p:nvSpPr>
          <p:spPr>
            <a:xfrm>
              <a:off x="8711400" y="723614"/>
              <a:ext cx="783836" cy="307777"/>
            </a:xfrm>
            <a:prstGeom prst="rect">
              <a:avLst/>
            </a:prstGeom>
            <a:noFill/>
          </p:spPr>
          <p:txBody>
            <a:bodyPr wrap="square" rtlCol="0">
              <a:spAutoFit/>
            </a:bodyPr>
            <a:lstStyle/>
            <a:p>
              <a:r>
                <a:rPr lang="en-US" sz="1400" dirty="0"/>
                <a:t>Output</a:t>
              </a:r>
            </a:p>
          </p:txBody>
        </p:sp>
        <p:sp>
          <p:nvSpPr>
            <p:cNvPr id="57" name="TextBox 56">
              <a:extLst>
                <a:ext uri="{FF2B5EF4-FFF2-40B4-BE49-F238E27FC236}">
                  <a16:creationId xmlns:a16="http://schemas.microsoft.com/office/drawing/2014/main" id="{9EA9B835-36F1-4773-A693-4990AA8F62CC}"/>
                </a:ext>
              </a:extLst>
            </p:cNvPr>
            <p:cNvSpPr txBox="1"/>
            <p:nvPr/>
          </p:nvSpPr>
          <p:spPr>
            <a:xfrm>
              <a:off x="5606892" y="752244"/>
              <a:ext cx="1420064" cy="307777"/>
            </a:xfrm>
            <a:prstGeom prst="rect">
              <a:avLst/>
            </a:prstGeom>
            <a:noFill/>
          </p:spPr>
          <p:txBody>
            <a:bodyPr wrap="square" rtlCol="0">
              <a:spAutoFit/>
            </a:bodyPr>
            <a:lstStyle/>
            <a:p>
              <a:r>
                <a:rPr lang="en-US" sz="1400" dirty="0"/>
                <a:t>Input</a:t>
              </a:r>
            </a:p>
          </p:txBody>
        </p:sp>
        <p:sp>
          <p:nvSpPr>
            <p:cNvPr id="58" name="TextBox 57">
              <a:extLst>
                <a:ext uri="{FF2B5EF4-FFF2-40B4-BE49-F238E27FC236}">
                  <a16:creationId xmlns:a16="http://schemas.microsoft.com/office/drawing/2014/main" id="{4F94A246-C19B-4B46-8648-7B3B1B16BB77}"/>
                </a:ext>
              </a:extLst>
            </p:cNvPr>
            <p:cNvSpPr txBox="1"/>
            <p:nvPr/>
          </p:nvSpPr>
          <p:spPr>
            <a:xfrm>
              <a:off x="6891305" y="708332"/>
              <a:ext cx="1731035" cy="338554"/>
            </a:xfrm>
            <a:prstGeom prst="rect">
              <a:avLst/>
            </a:prstGeom>
            <a:noFill/>
          </p:spPr>
          <p:txBody>
            <a:bodyPr wrap="square" rtlCol="0">
              <a:spAutoFit/>
            </a:bodyPr>
            <a:lstStyle/>
            <a:p>
              <a:r>
                <a:rPr lang="en-US" sz="1600" dirty="0"/>
                <a:t>DOTS Component</a:t>
              </a:r>
            </a:p>
          </p:txBody>
        </p:sp>
      </p:grpSp>
      <p:sp>
        <p:nvSpPr>
          <p:cNvPr id="32" name="TextBox 31">
            <a:extLst>
              <a:ext uri="{FF2B5EF4-FFF2-40B4-BE49-F238E27FC236}">
                <a16:creationId xmlns:a16="http://schemas.microsoft.com/office/drawing/2014/main" id="{34FAF044-F688-4EA1-9F4E-F410B023F652}"/>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dirty="0"/>
              <a:t>Fundamental Components for </a:t>
            </a:r>
            <a:r>
              <a:rPr lang="en-US" b="1" i="1" dirty="0"/>
              <a:t>Massing</a:t>
            </a:r>
            <a:r>
              <a:rPr lang="en-US" dirty="0"/>
              <a:t> or Typologies</a:t>
            </a:r>
            <a:endParaRPr lang="en-US" sz="1200" dirty="0"/>
          </a:p>
        </p:txBody>
      </p:sp>
    </p:spTree>
    <p:extLst>
      <p:ext uri="{BB962C8B-B14F-4D97-AF65-F5344CB8AC3E}">
        <p14:creationId xmlns:p14="http://schemas.microsoft.com/office/powerpoint/2010/main" val="232361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BC85C838-2893-4E2E-B6E6-389C1A0F3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24" y="2143136"/>
            <a:ext cx="349955" cy="249968"/>
          </a:xfrm>
          <a:prstGeom prst="rect">
            <a:avLst/>
          </a:prstGeom>
        </p:spPr>
      </p:pic>
      <p:pic>
        <p:nvPicPr>
          <p:cNvPr id="48" name="Picture 47">
            <a:extLst>
              <a:ext uri="{FF2B5EF4-FFF2-40B4-BE49-F238E27FC236}">
                <a16:creationId xmlns:a16="http://schemas.microsoft.com/office/drawing/2014/main" id="{31F20465-4398-4317-8DC7-3F19A60D4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52" y="5511188"/>
            <a:ext cx="339625" cy="263208"/>
          </a:xfrm>
          <a:prstGeom prst="rect">
            <a:avLst/>
          </a:prstGeom>
        </p:spPr>
      </p:pic>
      <p:pic>
        <p:nvPicPr>
          <p:cNvPr id="50" name="Picture 49">
            <a:extLst>
              <a:ext uri="{FF2B5EF4-FFF2-40B4-BE49-F238E27FC236}">
                <a16:creationId xmlns:a16="http://schemas.microsoft.com/office/drawing/2014/main" id="{98D772DD-331D-4EAF-8463-7380EC8DE9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972" y="3719523"/>
            <a:ext cx="199423" cy="319077"/>
          </a:xfrm>
          <a:prstGeom prst="rect">
            <a:avLst/>
          </a:prstGeom>
        </p:spPr>
      </p:pic>
      <p:pic>
        <p:nvPicPr>
          <p:cNvPr id="15" name="Picture 14">
            <a:extLst>
              <a:ext uri="{FF2B5EF4-FFF2-40B4-BE49-F238E27FC236}">
                <a16:creationId xmlns:a16="http://schemas.microsoft.com/office/drawing/2014/main" id="{562B8A72-CCF8-4887-93EF-F705E228F161}"/>
              </a:ext>
            </a:extLst>
          </p:cNvPr>
          <p:cNvPicPr>
            <a:picLocks noChangeAspect="1"/>
          </p:cNvPicPr>
          <p:nvPr/>
        </p:nvPicPr>
        <p:blipFill rotWithShape="1">
          <a:blip r:embed="rId6"/>
          <a:srcRect l="22230" t="14937" r="22015" b="3401"/>
          <a:stretch/>
        </p:blipFill>
        <p:spPr>
          <a:xfrm>
            <a:off x="10416873" y="4995876"/>
            <a:ext cx="1292232" cy="1309262"/>
          </a:xfrm>
          <a:prstGeom prst="rect">
            <a:avLst/>
          </a:prstGeom>
        </p:spPr>
      </p:pic>
      <p:pic>
        <p:nvPicPr>
          <p:cNvPr id="16" name="Picture 15">
            <a:extLst>
              <a:ext uri="{FF2B5EF4-FFF2-40B4-BE49-F238E27FC236}">
                <a16:creationId xmlns:a16="http://schemas.microsoft.com/office/drawing/2014/main" id="{72B7F018-C27D-4D3A-B009-5CC4A11631B9}"/>
              </a:ext>
            </a:extLst>
          </p:cNvPr>
          <p:cNvPicPr>
            <a:picLocks noChangeAspect="1"/>
          </p:cNvPicPr>
          <p:nvPr/>
        </p:nvPicPr>
        <p:blipFill rotWithShape="1">
          <a:blip r:embed="rId7"/>
          <a:srcRect l="21016" t="19125" r="23237" b="3401"/>
          <a:stretch/>
        </p:blipFill>
        <p:spPr>
          <a:xfrm>
            <a:off x="10337717" y="3136259"/>
            <a:ext cx="1309069" cy="1258486"/>
          </a:xfrm>
          <a:prstGeom prst="rect">
            <a:avLst/>
          </a:prstGeom>
        </p:spPr>
      </p:pic>
      <p:pic>
        <p:nvPicPr>
          <p:cNvPr id="2" name="Picture 1">
            <a:extLst>
              <a:ext uri="{FF2B5EF4-FFF2-40B4-BE49-F238E27FC236}">
                <a16:creationId xmlns:a16="http://schemas.microsoft.com/office/drawing/2014/main" id="{D7CA0F25-7FC0-4F81-9597-F2C2D853E848}"/>
              </a:ext>
            </a:extLst>
          </p:cNvPr>
          <p:cNvPicPr>
            <a:picLocks noChangeAspect="1"/>
          </p:cNvPicPr>
          <p:nvPr/>
        </p:nvPicPr>
        <p:blipFill rotWithShape="1">
          <a:blip r:embed="rId8"/>
          <a:srcRect t="29565" r="3176" b="15676"/>
          <a:stretch/>
        </p:blipFill>
        <p:spPr>
          <a:xfrm>
            <a:off x="4264554" y="4858493"/>
            <a:ext cx="5038682" cy="1602909"/>
          </a:xfrm>
          <a:prstGeom prst="rect">
            <a:avLst/>
          </a:prstGeom>
        </p:spPr>
      </p:pic>
      <p:pic>
        <p:nvPicPr>
          <p:cNvPr id="72" name="Picture 71">
            <a:extLst>
              <a:ext uri="{FF2B5EF4-FFF2-40B4-BE49-F238E27FC236}">
                <a16:creationId xmlns:a16="http://schemas.microsoft.com/office/drawing/2014/main" id="{D7BA1BE3-3A9C-4B7A-B924-1838213EC17C}"/>
              </a:ext>
            </a:extLst>
          </p:cNvPr>
          <p:cNvPicPr>
            <a:picLocks noChangeAspect="1"/>
          </p:cNvPicPr>
          <p:nvPr/>
        </p:nvPicPr>
        <p:blipFill rotWithShape="1">
          <a:blip r:embed="rId9"/>
          <a:srcRect l="216" t="31658" r="50672" b="22043"/>
          <a:stretch/>
        </p:blipFill>
        <p:spPr>
          <a:xfrm>
            <a:off x="4109358" y="3106822"/>
            <a:ext cx="5193878" cy="1377179"/>
          </a:xfrm>
          <a:prstGeom prst="rect">
            <a:avLst/>
          </a:prstGeom>
        </p:spPr>
      </p:pic>
      <p:grpSp>
        <p:nvGrpSpPr>
          <p:cNvPr id="67" name="Group 66">
            <a:extLst>
              <a:ext uri="{FF2B5EF4-FFF2-40B4-BE49-F238E27FC236}">
                <a16:creationId xmlns:a16="http://schemas.microsoft.com/office/drawing/2014/main" id="{755A72EA-BF6C-44DE-A97B-B36D99B983DD}"/>
              </a:ext>
            </a:extLst>
          </p:cNvPr>
          <p:cNvGrpSpPr/>
          <p:nvPr/>
        </p:nvGrpSpPr>
        <p:grpSpPr>
          <a:xfrm>
            <a:off x="5341246" y="1572224"/>
            <a:ext cx="3961990" cy="1083415"/>
            <a:chOff x="5680556" y="3935416"/>
            <a:chExt cx="3961990" cy="1083415"/>
          </a:xfrm>
        </p:grpSpPr>
        <p:pic>
          <p:nvPicPr>
            <p:cNvPr id="64" name="Picture 63">
              <a:extLst>
                <a:ext uri="{FF2B5EF4-FFF2-40B4-BE49-F238E27FC236}">
                  <a16:creationId xmlns:a16="http://schemas.microsoft.com/office/drawing/2014/main" id="{B79437E8-AA44-461B-9E6D-CE7CDB3CDECB}"/>
                </a:ext>
              </a:extLst>
            </p:cNvPr>
            <p:cNvPicPr>
              <a:picLocks noChangeAspect="1"/>
            </p:cNvPicPr>
            <p:nvPr/>
          </p:nvPicPr>
          <p:blipFill rotWithShape="1">
            <a:blip r:embed="rId10"/>
            <a:srcRect l="5625" t="28772" r="61124" b="28890"/>
            <a:stretch/>
          </p:blipFill>
          <p:spPr>
            <a:xfrm>
              <a:off x="5680556" y="3935416"/>
              <a:ext cx="3025292" cy="1083415"/>
            </a:xfrm>
            <a:prstGeom prst="rect">
              <a:avLst/>
            </a:prstGeom>
          </p:spPr>
        </p:pic>
        <p:pic>
          <p:nvPicPr>
            <p:cNvPr id="65" name="Picture 64">
              <a:extLst>
                <a:ext uri="{FF2B5EF4-FFF2-40B4-BE49-F238E27FC236}">
                  <a16:creationId xmlns:a16="http://schemas.microsoft.com/office/drawing/2014/main" id="{C3007341-45CE-4B19-8F80-F219B4CE702E}"/>
                </a:ext>
              </a:extLst>
            </p:cNvPr>
            <p:cNvPicPr>
              <a:picLocks noChangeAspect="1"/>
            </p:cNvPicPr>
            <p:nvPr/>
          </p:nvPicPr>
          <p:blipFill rotWithShape="1">
            <a:blip r:embed="rId10"/>
            <a:srcRect l="39388" t="28772" r="54463" b="28890"/>
            <a:stretch/>
          </p:blipFill>
          <p:spPr>
            <a:xfrm>
              <a:off x="9105900" y="3935416"/>
              <a:ext cx="536646" cy="1083415"/>
            </a:xfrm>
            <a:prstGeom prst="rect">
              <a:avLst/>
            </a:prstGeom>
          </p:spPr>
        </p:pic>
        <p:pic>
          <p:nvPicPr>
            <p:cNvPr id="66" name="Picture 65">
              <a:extLst>
                <a:ext uri="{FF2B5EF4-FFF2-40B4-BE49-F238E27FC236}">
                  <a16:creationId xmlns:a16="http://schemas.microsoft.com/office/drawing/2014/main" id="{0D6343DA-2544-4C61-ABE8-C76D47ABFDD7}"/>
                </a:ext>
              </a:extLst>
            </p:cNvPr>
            <p:cNvPicPr>
              <a:picLocks noChangeAspect="1"/>
            </p:cNvPicPr>
            <p:nvPr/>
          </p:nvPicPr>
          <p:blipFill rotWithShape="1">
            <a:blip r:embed="rId10"/>
            <a:srcRect l="37401" t="28772" r="59457" b="28890"/>
            <a:stretch/>
          </p:blipFill>
          <p:spPr>
            <a:xfrm>
              <a:off x="8705849" y="3935416"/>
              <a:ext cx="403442" cy="1083415"/>
            </a:xfrm>
            <a:prstGeom prst="rect">
              <a:avLst/>
            </a:prstGeom>
          </p:spPr>
        </p:pic>
      </p:grpSp>
      <p:grpSp>
        <p:nvGrpSpPr>
          <p:cNvPr id="75" name="Group 74">
            <a:extLst>
              <a:ext uri="{FF2B5EF4-FFF2-40B4-BE49-F238E27FC236}">
                <a16:creationId xmlns:a16="http://schemas.microsoft.com/office/drawing/2014/main" id="{281E1563-EF42-4A0E-95D5-428ACC712934}"/>
              </a:ext>
            </a:extLst>
          </p:cNvPr>
          <p:cNvGrpSpPr/>
          <p:nvPr/>
        </p:nvGrpSpPr>
        <p:grpSpPr>
          <a:xfrm>
            <a:off x="9391729" y="1726283"/>
            <a:ext cx="2201150" cy="895630"/>
            <a:chOff x="10037229" y="4181489"/>
            <a:chExt cx="1649003" cy="670966"/>
          </a:xfrm>
        </p:grpSpPr>
        <p:pic>
          <p:nvPicPr>
            <p:cNvPr id="68" name="Picture 67">
              <a:extLst>
                <a:ext uri="{FF2B5EF4-FFF2-40B4-BE49-F238E27FC236}">
                  <a16:creationId xmlns:a16="http://schemas.microsoft.com/office/drawing/2014/main" id="{14960399-C797-48A3-972B-103B193C6B52}"/>
                </a:ext>
              </a:extLst>
            </p:cNvPr>
            <p:cNvPicPr>
              <a:picLocks noChangeAspect="1"/>
            </p:cNvPicPr>
            <p:nvPr/>
          </p:nvPicPr>
          <p:blipFill rotWithShape="1">
            <a:blip r:embed="rId11"/>
            <a:srcRect l="62578" t="27787" r="16406" b="12634"/>
            <a:stretch/>
          </p:blipFill>
          <p:spPr>
            <a:xfrm>
              <a:off x="10037229" y="4181489"/>
              <a:ext cx="783321" cy="624575"/>
            </a:xfrm>
            <a:prstGeom prst="rect">
              <a:avLst/>
            </a:prstGeom>
          </p:spPr>
        </p:pic>
        <p:pic>
          <p:nvPicPr>
            <p:cNvPr id="69" name="Picture 68">
              <a:extLst>
                <a:ext uri="{FF2B5EF4-FFF2-40B4-BE49-F238E27FC236}">
                  <a16:creationId xmlns:a16="http://schemas.microsoft.com/office/drawing/2014/main" id="{84A0559C-6ACD-4AC6-AC91-680D56DD2C47}"/>
                </a:ext>
              </a:extLst>
            </p:cNvPr>
            <p:cNvPicPr>
              <a:picLocks noChangeAspect="1"/>
            </p:cNvPicPr>
            <p:nvPr/>
          </p:nvPicPr>
          <p:blipFill rotWithShape="1">
            <a:blip r:embed="rId12"/>
            <a:srcRect l="63242" t="29955" r="16328" b="12634"/>
            <a:stretch/>
          </p:blipFill>
          <p:spPr>
            <a:xfrm>
              <a:off x="10870604" y="4207829"/>
              <a:ext cx="815628" cy="644626"/>
            </a:xfrm>
            <a:prstGeom prst="rect">
              <a:avLst/>
            </a:prstGeom>
          </p:spPr>
        </p:pic>
      </p:grpSp>
      <p:sp>
        <p:nvSpPr>
          <p:cNvPr id="34" name="TextBox 33">
            <a:extLst>
              <a:ext uri="{FF2B5EF4-FFF2-40B4-BE49-F238E27FC236}">
                <a16:creationId xmlns:a16="http://schemas.microsoft.com/office/drawing/2014/main" id="{426F0B3A-9A00-4EB0-8283-A78685218A5F}"/>
              </a:ext>
            </a:extLst>
          </p:cNvPr>
          <p:cNvSpPr txBox="1"/>
          <p:nvPr/>
        </p:nvSpPr>
        <p:spPr>
          <a:xfrm>
            <a:off x="1110248" y="2112614"/>
            <a:ext cx="3219318" cy="338554"/>
          </a:xfrm>
          <a:prstGeom prst="rect">
            <a:avLst/>
          </a:prstGeom>
          <a:noFill/>
        </p:spPr>
        <p:txBody>
          <a:bodyPr wrap="square" rtlCol="0">
            <a:spAutoFit/>
          </a:bodyPr>
          <a:lstStyle/>
          <a:p>
            <a:r>
              <a:rPr lang="en-US" sz="1600" dirty="0"/>
              <a:t>Courtyard Massing</a:t>
            </a:r>
          </a:p>
        </p:txBody>
      </p:sp>
      <p:sp>
        <p:nvSpPr>
          <p:cNvPr id="35" name="TextBox 34">
            <a:extLst>
              <a:ext uri="{FF2B5EF4-FFF2-40B4-BE49-F238E27FC236}">
                <a16:creationId xmlns:a16="http://schemas.microsoft.com/office/drawing/2014/main" id="{4AFA87C6-D165-41B2-8DF9-01A21FA77125}"/>
              </a:ext>
            </a:extLst>
          </p:cNvPr>
          <p:cNvSpPr txBox="1"/>
          <p:nvPr/>
        </p:nvSpPr>
        <p:spPr>
          <a:xfrm>
            <a:off x="1110248" y="3605719"/>
            <a:ext cx="3219318" cy="584775"/>
          </a:xfrm>
          <a:prstGeom prst="rect">
            <a:avLst/>
          </a:prstGeom>
          <a:noFill/>
        </p:spPr>
        <p:txBody>
          <a:bodyPr wrap="square" rtlCol="0">
            <a:spAutoFit/>
          </a:bodyPr>
          <a:lstStyle/>
          <a:p>
            <a:r>
              <a:rPr lang="en-US" sz="1600" dirty="0"/>
              <a:t>Staggered Courtyard Massing </a:t>
            </a:r>
          </a:p>
          <a:p>
            <a:r>
              <a:rPr lang="en-US" sz="1600" dirty="0"/>
              <a:t>- Interpolated</a:t>
            </a:r>
          </a:p>
        </p:txBody>
      </p:sp>
      <p:sp>
        <p:nvSpPr>
          <p:cNvPr id="36" name="TextBox 35">
            <a:extLst>
              <a:ext uri="{FF2B5EF4-FFF2-40B4-BE49-F238E27FC236}">
                <a16:creationId xmlns:a16="http://schemas.microsoft.com/office/drawing/2014/main" id="{E742437D-5B0B-4094-8AF9-6F3EE6C73156}"/>
              </a:ext>
            </a:extLst>
          </p:cNvPr>
          <p:cNvSpPr txBox="1"/>
          <p:nvPr/>
        </p:nvSpPr>
        <p:spPr>
          <a:xfrm>
            <a:off x="10317997" y="683130"/>
            <a:ext cx="1176516" cy="338554"/>
          </a:xfrm>
          <a:prstGeom prst="rect">
            <a:avLst/>
          </a:prstGeom>
          <a:noFill/>
        </p:spPr>
        <p:txBody>
          <a:bodyPr wrap="square" rtlCol="0">
            <a:spAutoFit/>
          </a:bodyPr>
          <a:lstStyle/>
          <a:p>
            <a:r>
              <a:rPr lang="en-US" sz="1600" dirty="0"/>
              <a:t>Illustration</a:t>
            </a:r>
          </a:p>
        </p:txBody>
      </p:sp>
      <p:sp>
        <p:nvSpPr>
          <p:cNvPr id="37" name="TextBox 36">
            <a:extLst>
              <a:ext uri="{FF2B5EF4-FFF2-40B4-BE49-F238E27FC236}">
                <a16:creationId xmlns:a16="http://schemas.microsoft.com/office/drawing/2014/main" id="{A15D7D1F-948A-4C56-B42D-3EBEA235FAD6}"/>
              </a:ext>
            </a:extLst>
          </p:cNvPr>
          <p:cNvSpPr txBox="1"/>
          <p:nvPr/>
        </p:nvSpPr>
        <p:spPr>
          <a:xfrm>
            <a:off x="1097929" y="685931"/>
            <a:ext cx="1065865" cy="338554"/>
          </a:xfrm>
          <a:prstGeom prst="rect">
            <a:avLst/>
          </a:prstGeom>
          <a:noFill/>
        </p:spPr>
        <p:txBody>
          <a:bodyPr wrap="square" rtlCol="0">
            <a:spAutoFit/>
          </a:bodyPr>
          <a:lstStyle/>
          <a:p>
            <a:r>
              <a:rPr lang="en-US" sz="1600" dirty="0"/>
              <a:t>Name</a:t>
            </a:r>
          </a:p>
        </p:txBody>
      </p:sp>
      <p:sp>
        <p:nvSpPr>
          <p:cNvPr id="38" name="TextBox 37">
            <a:extLst>
              <a:ext uri="{FF2B5EF4-FFF2-40B4-BE49-F238E27FC236}">
                <a16:creationId xmlns:a16="http://schemas.microsoft.com/office/drawing/2014/main" id="{D78D6072-DDB6-483B-8D4A-14945ECBCCA1}"/>
              </a:ext>
            </a:extLst>
          </p:cNvPr>
          <p:cNvSpPr txBox="1"/>
          <p:nvPr/>
        </p:nvSpPr>
        <p:spPr>
          <a:xfrm>
            <a:off x="8711400" y="723614"/>
            <a:ext cx="783836" cy="307777"/>
          </a:xfrm>
          <a:prstGeom prst="rect">
            <a:avLst/>
          </a:prstGeom>
          <a:noFill/>
        </p:spPr>
        <p:txBody>
          <a:bodyPr wrap="square" rtlCol="0">
            <a:spAutoFit/>
          </a:bodyPr>
          <a:lstStyle/>
          <a:p>
            <a:r>
              <a:rPr lang="en-US" sz="1400" dirty="0"/>
              <a:t>Output</a:t>
            </a:r>
          </a:p>
        </p:txBody>
      </p:sp>
      <p:sp>
        <p:nvSpPr>
          <p:cNvPr id="39" name="TextBox 38">
            <a:extLst>
              <a:ext uri="{FF2B5EF4-FFF2-40B4-BE49-F238E27FC236}">
                <a16:creationId xmlns:a16="http://schemas.microsoft.com/office/drawing/2014/main" id="{4EA0B48E-6F69-40BA-BA06-51F85E69605C}"/>
              </a:ext>
            </a:extLst>
          </p:cNvPr>
          <p:cNvSpPr txBox="1"/>
          <p:nvPr/>
        </p:nvSpPr>
        <p:spPr>
          <a:xfrm>
            <a:off x="5606892" y="752244"/>
            <a:ext cx="1420064" cy="307777"/>
          </a:xfrm>
          <a:prstGeom prst="rect">
            <a:avLst/>
          </a:prstGeom>
          <a:noFill/>
        </p:spPr>
        <p:txBody>
          <a:bodyPr wrap="square" rtlCol="0">
            <a:spAutoFit/>
          </a:bodyPr>
          <a:lstStyle/>
          <a:p>
            <a:r>
              <a:rPr lang="en-US" sz="1400" dirty="0"/>
              <a:t>Input</a:t>
            </a:r>
          </a:p>
        </p:txBody>
      </p:sp>
      <p:sp>
        <p:nvSpPr>
          <p:cNvPr id="46" name="TextBox 45">
            <a:extLst>
              <a:ext uri="{FF2B5EF4-FFF2-40B4-BE49-F238E27FC236}">
                <a16:creationId xmlns:a16="http://schemas.microsoft.com/office/drawing/2014/main" id="{A53628CA-DE9D-4556-B242-1363F5C8FFCE}"/>
              </a:ext>
            </a:extLst>
          </p:cNvPr>
          <p:cNvSpPr txBox="1"/>
          <p:nvPr/>
        </p:nvSpPr>
        <p:spPr>
          <a:xfrm>
            <a:off x="1097929" y="5260126"/>
            <a:ext cx="4290509" cy="584775"/>
          </a:xfrm>
          <a:prstGeom prst="rect">
            <a:avLst/>
          </a:prstGeom>
          <a:noFill/>
        </p:spPr>
        <p:txBody>
          <a:bodyPr wrap="square" rtlCol="0">
            <a:spAutoFit/>
          </a:bodyPr>
          <a:lstStyle/>
          <a:p>
            <a:r>
              <a:rPr lang="en-US" sz="1600" dirty="0"/>
              <a:t>Staggered Courtyard Massing </a:t>
            </a:r>
          </a:p>
          <a:p>
            <a:r>
              <a:rPr lang="en-US" sz="1600" dirty="0"/>
              <a:t>- Normal</a:t>
            </a:r>
          </a:p>
        </p:txBody>
      </p:sp>
      <p:sp>
        <p:nvSpPr>
          <p:cNvPr id="49" name="TextBox 48">
            <a:extLst>
              <a:ext uri="{FF2B5EF4-FFF2-40B4-BE49-F238E27FC236}">
                <a16:creationId xmlns:a16="http://schemas.microsoft.com/office/drawing/2014/main" id="{5CE06340-50D4-4B71-BB80-165C06BB3E15}"/>
              </a:ext>
            </a:extLst>
          </p:cNvPr>
          <p:cNvSpPr txBox="1"/>
          <p:nvPr/>
        </p:nvSpPr>
        <p:spPr>
          <a:xfrm>
            <a:off x="6891305" y="708332"/>
            <a:ext cx="1731035" cy="338554"/>
          </a:xfrm>
          <a:prstGeom prst="rect">
            <a:avLst/>
          </a:prstGeom>
          <a:noFill/>
        </p:spPr>
        <p:txBody>
          <a:bodyPr wrap="square" rtlCol="0">
            <a:spAutoFit/>
          </a:bodyPr>
          <a:lstStyle/>
          <a:p>
            <a:r>
              <a:rPr lang="en-US" sz="1600" dirty="0"/>
              <a:t>DOTS Component</a:t>
            </a:r>
          </a:p>
        </p:txBody>
      </p:sp>
      <p:pic>
        <p:nvPicPr>
          <p:cNvPr id="9" name="Picture 8">
            <a:extLst>
              <a:ext uri="{FF2B5EF4-FFF2-40B4-BE49-F238E27FC236}">
                <a16:creationId xmlns:a16="http://schemas.microsoft.com/office/drawing/2014/main" id="{0E862A5E-61C8-446B-9C99-75AC02B6824D}"/>
              </a:ext>
            </a:extLst>
          </p:cNvPr>
          <p:cNvPicPr>
            <a:picLocks noChangeAspect="1"/>
          </p:cNvPicPr>
          <p:nvPr/>
        </p:nvPicPr>
        <p:blipFill rotWithShape="1">
          <a:blip r:embed="rId13"/>
          <a:srcRect l="28507" t="24659" r="30065" b="17940"/>
          <a:stretch/>
        </p:blipFill>
        <p:spPr>
          <a:xfrm>
            <a:off x="9475629" y="5710541"/>
            <a:ext cx="833490" cy="798849"/>
          </a:xfrm>
          <a:prstGeom prst="rect">
            <a:avLst/>
          </a:prstGeom>
        </p:spPr>
      </p:pic>
      <p:pic>
        <p:nvPicPr>
          <p:cNvPr id="12" name="Picture 11">
            <a:extLst>
              <a:ext uri="{FF2B5EF4-FFF2-40B4-BE49-F238E27FC236}">
                <a16:creationId xmlns:a16="http://schemas.microsoft.com/office/drawing/2014/main" id="{70B87DA2-B25E-4DDF-9E78-9C27E5E0C728}"/>
              </a:ext>
            </a:extLst>
          </p:cNvPr>
          <p:cNvPicPr>
            <a:picLocks noChangeAspect="1"/>
          </p:cNvPicPr>
          <p:nvPr/>
        </p:nvPicPr>
        <p:blipFill rotWithShape="1">
          <a:blip r:embed="rId14"/>
          <a:srcRect l="30111" t="22610" r="30064" b="18049"/>
          <a:stretch/>
        </p:blipFill>
        <p:spPr>
          <a:xfrm>
            <a:off x="9493470" y="4858493"/>
            <a:ext cx="765124" cy="788631"/>
          </a:xfrm>
          <a:prstGeom prst="rect">
            <a:avLst/>
          </a:prstGeom>
        </p:spPr>
      </p:pic>
      <p:pic>
        <p:nvPicPr>
          <p:cNvPr id="13" name="Picture 12">
            <a:extLst>
              <a:ext uri="{FF2B5EF4-FFF2-40B4-BE49-F238E27FC236}">
                <a16:creationId xmlns:a16="http://schemas.microsoft.com/office/drawing/2014/main" id="{F6531D3E-4FAA-42F4-994C-C25300F9414E}"/>
              </a:ext>
            </a:extLst>
          </p:cNvPr>
          <p:cNvPicPr>
            <a:picLocks noChangeAspect="1"/>
          </p:cNvPicPr>
          <p:nvPr/>
        </p:nvPicPr>
        <p:blipFill rotWithShape="1">
          <a:blip r:embed="rId15"/>
          <a:srcRect l="28978" t="24660" r="28630" b="17075"/>
          <a:stretch/>
        </p:blipFill>
        <p:spPr>
          <a:xfrm>
            <a:off x="9364020" y="3010050"/>
            <a:ext cx="811745" cy="771778"/>
          </a:xfrm>
          <a:prstGeom prst="rect">
            <a:avLst/>
          </a:prstGeom>
        </p:spPr>
      </p:pic>
      <p:pic>
        <p:nvPicPr>
          <p:cNvPr id="14" name="Picture 13">
            <a:extLst>
              <a:ext uri="{FF2B5EF4-FFF2-40B4-BE49-F238E27FC236}">
                <a16:creationId xmlns:a16="http://schemas.microsoft.com/office/drawing/2014/main" id="{AD484173-CC91-4FC4-B764-F579F4766642}"/>
              </a:ext>
            </a:extLst>
          </p:cNvPr>
          <p:cNvPicPr>
            <a:picLocks noChangeAspect="1"/>
          </p:cNvPicPr>
          <p:nvPr/>
        </p:nvPicPr>
        <p:blipFill rotWithShape="1">
          <a:blip r:embed="rId16"/>
          <a:srcRect l="29790" t="25175" r="29921" b="17075"/>
          <a:stretch/>
        </p:blipFill>
        <p:spPr>
          <a:xfrm>
            <a:off x="9449009" y="3820759"/>
            <a:ext cx="742935" cy="736659"/>
          </a:xfrm>
          <a:prstGeom prst="rect">
            <a:avLst/>
          </a:prstGeom>
        </p:spPr>
      </p:pic>
      <p:grpSp>
        <p:nvGrpSpPr>
          <p:cNvPr id="45" name="Group 44">
            <a:extLst>
              <a:ext uri="{FF2B5EF4-FFF2-40B4-BE49-F238E27FC236}">
                <a16:creationId xmlns:a16="http://schemas.microsoft.com/office/drawing/2014/main" id="{11BF762C-05D1-4476-B307-12462980ECCD}"/>
              </a:ext>
            </a:extLst>
          </p:cNvPr>
          <p:cNvGrpSpPr/>
          <p:nvPr/>
        </p:nvGrpSpPr>
        <p:grpSpPr>
          <a:xfrm>
            <a:off x="363682" y="683130"/>
            <a:ext cx="11363325" cy="5957156"/>
            <a:chOff x="363682" y="683130"/>
            <a:chExt cx="11363325" cy="5957156"/>
          </a:xfrm>
        </p:grpSpPr>
        <p:cxnSp>
          <p:nvCxnSpPr>
            <p:cNvPr id="47" name="Straight Connector 46">
              <a:extLst>
                <a:ext uri="{FF2B5EF4-FFF2-40B4-BE49-F238E27FC236}">
                  <a16:creationId xmlns:a16="http://schemas.microsoft.com/office/drawing/2014/main" id="{A9102201-7E0E-4A09-920F-B99E01AB9C8C}"/>
                </a:ext>
              </a:extLst>
            </p:cNvPr>
            <p:cNvCxnSpPr>
              <a:cxnSpLocks/>
            </p:cNvCxnSpPr>
            <p:nvPr/>
          </p:nvCxnSpPr>
          <p:spPr>
            <a:xfrm flipH="1">
              <a:off x="363682" y="1169457"/>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4C78CCA-FD5A-43D9-8946-AD5F83FB5CD0}"/>
                </a:ext>
              </a:extLst>
            </p:cNvPr>
            <p:cNvCxnSpPr>
              <a:cxnSpLocks/>
            </p:cNvCxnSpPr>
            <p:nvPr/>
          </p:nvCxnSpPr>
          <p:spPr>
            <a:xfrm flipH="1">
              <a:off x="363682" y="288123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3B28FE0D-64BE-4597-9894-2720CBB9148B}"/>
                </a:ext>
              </a:extLst>
            </p:cNvPr>
            <p:cNvGrpSpPr/>
            <p:nvPr/>
          </p:nvGrpSpPr>
          <p:grpSpPr>
            <a:xfrm>
              <a:off x="6840779" y="683130"/>
              <a:ext cx="1734170" cy="5957156"/>
              <a:chOff x="6840781" y="97278"/>
              <a:chExt cx="1734170" cy="6796581"/>
            </a:xfrm>
          </p:grpSpPr>
          <p:cxnSp>
            <p:nvCxnSpPr>
              <p:cNvPr id="55" name="Straight Connector 54">
                <a:extLst>
                  <a:ext uri="{FF2B5EF4-FFF2-40B4-BE49-F238E27FC236}">
                    <a16:creationId xmlns:a16="http://schemas.microsoft.com/office/drawing/2014/main" id="{8B30356D-E5FD-4E6C-ADCB-D9537C2F88F7}"/>
                  </a:ext>
                </a:extLst>
              </p:cNvPr>
              <p:cNvCxnSpPr>
                <a:cxnSpLocks/>
              </p:cNvCxnSpPr>
              <p:nvPr/>
            </p:nvCxnSpPr>
            <p:spPr>
              <a:xfrm flipV="1">
                <a:off x="6840781"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AFB0BF-56D3-466D-B5DC-578E216C2A07}"/>
                  </a:ext>
                </a:extLst>
              </p:cNvPr>
              <p:cNvCxnSpPr>
                <a:cxnSpLocks/>
              </p:cNvCxnSpPr>
              <p:nvPr/>
            </p:nvCxnSpPr>
            <p:spPr>
              <a:xfrm flipV="1">
                <a:off x="8574951" y="97278"/>
                <a:ext cx="0" cy="67965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AD346718-3667-46E0-8143-AB7409319E35}"/>
                </a:ext>
              </a:extLst>
            </p:cNvPr>
            <p:cNvCxnSpPr>
              <a:cxnSpLocks/>
            </p:cNvCxnSpPr>
            <p:nvPr/>
          </p:nvCxnSpPr>
          <p:spPr>
            <a:xfrm flipH="1">
              <a:off x="363682" y="469531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5143FC17-FB9B-4E46-91B8-B85DB1FADA2B}"/>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dirty="0"/>
              <a:t>Fundamental Components for </a:t>
            </a:r>
            <a:r>
              <a:rPr lang="en-US" b="1" i="1" dirty="0"/>
              <a:t>Massing</a:t>
            </a:r>
            <a:r>
              <a:rPr lang="en-US" dirty="0"/>
              <a:t> or Typologies</a:t>
            </a:r>
            <a:endParaRPr lang="en-US" sz="1200" dirty="0"/>
          </a:p>
        </p:txBody>
      </p:sp>
    </p:spTree>
    <p:extLst>
      <p:ext uri="{BB962C8B-B14F-4D97-AF65-F5344CB8AC3E}">
        <p14:creationId xmlns:p14="http://schemas.microsoft.com/office/powerpoint/2010/main" val="453639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building material&#10;&#10;Description automatically generated">
            <a:extLst>
              <a:ext uri="{FF2B5EF4-FFF2-40B4-BE49-F238E27FC236}">
                <a16:creationId xmlns:a16="http://schemas.microsoft.com/office/drawing/2014/main" id="{55528B1E-B892-473C-A345-B084091AF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07" y="479958"/>
            <a:ext cx="275474" cy="241039"/>
          </a:xfrm>
          <a:prstGeom prst="rect">
            <a:avLst/>
          </a:prstGeom>
        </p:spPr>
      </p:pic>
      <p:sp>
        <p:nvSpPr>
          <p:cNvPr id="5" name="TextBox 4">
            <a:extLst>
              <a:ext uri="{FF2B5EF4-FFF2-40B4-BE49-F238E27FC236}">
                <a16:creationId xmlns:a16="http://schemas.microsoft.com/office/drawing/2014/main" id="{0AF30895-687E-484D-9087-499170172DC4}"/>
              </a:ext>
            </a:extLst>
          </p:cNvPr>
          <p:cNvSpPr txBox="1"/>
          <p:nvPr/>
        </p:nvSpPr>
        <p:spPr>
          <a:xfrm>
            <a:off x="1140403" y="408344"/>
            <a:ext cx="4635246" cy="338554"/>
          </a:xfrm>
          <a:prstGeom prst="rect">
            <a:avLst/>
          </a:prstGeom>
          <a:noFill/>
        </p:spPr>
        <p:txBody>
          <a:bodyPr wrap="square" rtlCol="0">
            <a:spAutoFit/>
          </a:bodyPr>
          <a:lstStyle/>
          <a:p>
            <a:r>
              <a:rPr lang="en-US" sz="1600" dirty="0"/>
              <a:t>Urban Massing from setbacks, street-types &amp; FSR</a:t>
            </a:r>
          </a:p>
        </p:txBody>
      </p:sp>
      <p:pic>
        <p:nvPicPr>
          <p:cNvPr id="6" name="Picture 5">
            <a:extLst>
              <a:ext uri="{FF2B5EF4-FFF2-40B4-BE49-F238E27FC236}">
                <a16:creationId xmlns:a16="http://schemas.microsoft.com/office/drawing/2014/main" id="{777A0865-04F8-4B19-9ADB-717EA8C9D090}"/>
              </a:ext>
            </a:extLst>
          </p:cNvPr>
          <p:cNvPicPr>
            <a:picLocks noChangeAspect="1"/>
          </p:cNvPicPr>
          <p:nvPr/>
        </p:nvPicPr>
        <p:blipFill rotWithShape="1">
          <a:blip r:embed="rId4"/>
          <a:srcRect l="4733" t="13616" r="11184"/>
          <a:stretch/>
        </p:blipFill>
        <p:spPr>
          <a:xfrm>
            <a:off x="3107448" y="868444"/>
            <a:ext cx="3604019" cy="2962102"/>
          </a:xfrm>
          <a:prstGeom prst="rect">
            <a:avLst/>
          </a:prstGeom>
        </p:spPr>
      </p:pic>
      <p:pic>
        <p:nvPicPr>
          <p:cNvPr id="7" name="Picture 6">
            <a:extLst>
              <a:ext uri="{FF2B5EF4-FFF2-40B4-BE49-F238E27FC236}">
                <a16:creationId xmlns:a16="http://schemas.microsoft.com/office/drawing/2014/main" id="{7FB64225-EBF5-44A0-859E-2B53417FD92C}"/>
              </a:ext>
            </a:extLst>
          </p:cNvPr>
          <p:cNvPicPr>
            <a:picLocks noChangeAspect="1"/>
          </p:cNvPicPr>
          <p:nvPr/>
        </p:nvPicPr>
        <p:blipFill rotWithShape="1">
          <a:blip r:embed="rId5"/>
          <a:srcRect l="4854" t="13616" r="12603"/>
          <a:stretch/>
        </p:blipFill>
        <p:spPr>
          <a:xfrm>
            <a:off x="6892707" y="868444"/>
            <a:ext cx="3537997" cy="2962102"/>
          </a:xfrm>
          <a:prstGeom prst="rect">
            <a:avLst/>
          </a:prstGeom>
        </p:spPr>
      </p:pic>
      <p:pic>
        <p:nvPicPr>
          <p:cNvPr id="8" name="Picture 7">
            <a:extLst>
              <a:ext uri="{FF2B5EF4-FFF2-40B4-BE49-F238E27FC236}">
                <a16:creationId xmlns:a16="http://schemas.microsoft.com/office/drawing/2014/main" id="{45EFA9F7-CFDB-490C-8E49-2A11A9AC9F29}"/>
              </a:ext>
            </a:extLst>
          </p:cNvPr>
          <p:cNvPicPr>
            <a:picLocks noChangeAspect="1"/>
          </p:cNvPicPr>
          <p:nvPr/>
        </p:nvPicPr>
        <p:blipFill rotWithShape="1">
          <a:blip r:embed="rId6"/>
          <a:srcRect l="4745" t="32636" r="15739" b="22092"/>
          <a:stretch/>
        </p:blipFill>
        <p:spPr>
          <a:xfrm>
            <a:off x="4036338" y="4232431"/>
            <a:ext cx="5989160" cy="1918054"/>
          </a:xfrm>
          <a:prstGeom prst="rect">
            <a:avLst/>
          </a:prstGeom>
        </p:spPr>
      </p:pic>
      <p:pic>
        <p:nvPicPr>
          <p:cNvPr id="9" name="Picture 8">
            <a:extLst>
              <a:ext uri="{FF2B5EF4-FFF2-40B4-BE49-F238E27FC236}">
                <a16:creationId xmlns:a16="http://schemas.microsoft.com/office/drawing/2014/main" id="{ACA3ECF1-116E-4544-B30C-241B7BA41F37}"/>
              </a:ext>
            </a:extLst>
          </p:cNvPr>
          <p:cNvPicPr>
            <a:picLocks noChangeAspect="1"/>
          </p:cNvPicPr>
          <p:nvPr/>
        </p:nvPicPr>
        <p:blipFill rotWithShape="1">
          <a:blip r:embed="rId7"/>
          <a:srcRect l="80204" t="46553" r="14363" b="45702"/>
          <a:stretch/>
        </p:blipFill>
        <p:spPr>
          <a:xfrm>
            <a:off x="911903" y="4383781"/>
            <a:ext cx="1089895" cy="874020"/>
          </a:xfrm>
          <a:prstGeom prst="rect">
            <a:avLst/>
          </a:prstGeom>
        </p:spPr>
      </p:pic>
      <p:cxnSp>
        <p:nvCxnSpPr>
          <p:cNvPr id="10" name="Straight Arrow Connector 9">
            <a:extLst>
              <a:ext uri="{FF2B5EF4-FFF2-40B4-BE49-F238E27FC236}">
                <a16:creationId xmlns:a16="http://schemas.microsoft.com/office/drawing/2014/main" id="{020A50D4-0649-44F7-B086-F90E88FD2B36}"/>
              </a:ext>
            </a:extLst>
          </p:cNvPr>
          <p:cNvCxnSpPr>
            <a:cxnSpLocks/>
          </p:cNvCxnSpPr>
          <p:nvPr/>
        </p:nvCxnSpPr>
        <p:spPr>
          <a:xfrm>
            <a:off x="5281127" y="3737425"/>
            <a:ext cx="0" cy="6737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74C00E-1752-43AF-9564-B577C0426DCA}"/>
              </a:ext>
            </a:extLst>
          </p:cNvPr>
          <p:cNvCxnSpPr>
            <a:cxnSpLocks/>
          </p:cNvCxnSpPr>
          <p:nvPr/>
        </p:nvCxnSpPr>
        <p:spPr>
          <a:xfrm>
            <a:off x="9350207" y="3737425"/>
            <a:ext cx="0" cy="119119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A24781-B5E3-4B11-9B47-D900FDE1E141}"/>
              </a:ext>
            </a:extLst>
          </p:cNvPr>
          <p:cNvSpPr/>
          <p:nvPr/>
        </p:nvSpPr>
        <p:spPr>
          <a:xfrm>
            <a:off x="776614" y="4809744"/>
            <a:ext cx="1389888" cy="44805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5A3A2BD-A2AF-41E7-AC0C-B443C88128D9}"/>
              </a:ext>
            </a:extLst>
          </p:cNvPr>
          <p:cNvCxnSpPr>
            <a:cxnSpLocks/>
          </p:cNvCxnSpPr>
          <p:nvPr/>
        </p:nvCxnSpPr>
        <p:spPr>
          <a:xfrm>
            <a:off x="2468880" y="5047488"/>
            <a:ext cx="1801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A67D14-9B91-4C20-BBEF-9A0E85329152}"/>
              </a:ext>
            </a:extLst>
          </p:cNvPr>
          <p:cNvSpPr txBox="1"/>
          <p:nvPr/>
        </p:nvSpPr>
        <p:spPr>
          <a:xfrm>
            <a:off x="769665" y="5390410"/>
            <a:ext cx="2759919" cy="338554"/>
          </a:xfrm>
          <a:prstGeom prst="rect">
            <a:avLst/>
          </a:prstGeom>
          <a:noFill/>
        </p:spPr>
        <p:txBody>
          <a:bodyPr wrap="square" rtlCol="0">
            <a:spAutoFit/>
          </a:bodyPr>
          <a:lstStyle/>
          <a:p>
            <a:r>
              <a:rPr lang="en-US" sz="1600" dirty="0"/>
              <a:t>Corresponding setback depths</a:t>
            </a:r>
          </a:p>
        </p:txBody>
      </p:sp>
      <p:cxnSp>
        <p:nvCxnSpPr>
          <p:cNvPr id="18" name="Straight Arrow Connector 17">
            <a:extLst>
              <a:ext uri="{FF2B5EF4-FFF2-40B4-BE49-F238E27FC236}">
                <a16:creationId xmlns:a16="http://schemas.microsoft.com/office/drawing/2014/main" id="{72DFE4EE-E051-45DC-9AA1-2AF50C7310A2}"/>
              </a:ext>
            </a:extLst>
          </p:cNvPr>
          <p:cNvCxnSpPr>
            <a:cxnSpLocks/>
          </p:cNvCxnSpPr>
          <p:nvPr/>
        </p:nvCxnSpPr>
        <p:spPr>
          <a:xfrm>
            <a:off x="3529584" y="5559687"/>
            <a:ext cx="740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2C3A3A0-51B0-4D18-BDFB-1B930C6E40C9}"/>
              </a:ext>
            </a:extLst>
          </p:cNvPr>
          <p:cNvSpPr txBox="1"/>
          <p:nvPr/>
        </p:nvSpPr>
        <p:spPr>
          <a:xfrm>
            <a:off x="1494413" y="3238934"/>
            <a:ext cx="839679" cy="338554"/>
          </a:xfrm>
          <a:prstGeom prst="rect">
            <a:avLst/>
          </a:prstGeom>
          <a:noFill/>
        </p:spPr>
        <p:txBody>
          <a:bodyPr wrap="square" rtlCol="0">
            <a:spAutoFit/>
          </a:bodyPr>
          <a:lstStyle/>
          <a:p>
            <a:r>
              <a:rPr lang="en-US" sz="1600" dirty="0"/>
              <a:t>streets</a:t>
            </a:r>
          </a:p>
        </p:txBody>
      </p:sp>
      <p:sp>
        <p:nvSpPr>
          <p:cNvPr id="21" name="TextBox 20">
            <a:extLst>
              <a:ext uri="{FF2B5EF4-FFF2-40B4-BE49-F238E27FC236}">
                <a16:creationId xmlns:a16="http://schemas.microsoft.com/office/drawing/2014/main" id="{3D3389C6-F7BF-47F2-A114-D027B503E7D3}"/>
              </a:ext>
            </a:extLst>
          </p:cNvPr>
          <p:cNvSpPr txBox="1"/>
          <p:nvPr/>
        </p:nvSpPr>
        <p:spPr>
          <a:xfrm>
            <a:off x="1460454" y="1890296"/>
            <a:ext cx="839679" cy="338554"/>
          </a:xfrm>
          <a:prstGeom prst="rect">
            <a:avLst/>
          </a:prstGeom>
          <a:noFill/>
        </p:spPr>
        <p:txBody>
          <a:bodyPr wrap="square" rtlCol="0">
            <a:spAutoFit/>
          </a:bodyPr>
          <a:lstStyle/>
          <a:p>
            <a:r>
              <a:rPr lang="en-US" sz="1600" dirty="0"/>
              <a:t>sites</a:t>
            </a:r>
          </a:p>
        </p:txBody>
      </p:sp>
      <p:cxnSp>
        <p:nvCxnSpPr>
          <p:cNvPr id="22" name="Straight Arrow Connector 21">
            <a:extLst>
              <a:ext uri="{FF2B5EF4-FFF2-40B4-BE49-F238E27FC236}">
                <a16:creationId xmlns:a16="http://schemas.microsoft.com/office/drawing/2014/main" id="{7FA2A3AF-DC75-4CF4-999F-9E2C66E8A18B}"/>
              </a:ext>
            </a:extLst>
          </p:cNvPr>
          <p:cNvCxnSpPr>
            <a:cxnSpLocks/>
          </p:cNvCxnSpPr>
          <p:nvPr/>
        </p:nvCxnSpPr>
        <p:spPr>
          <a:xfrm>
            <a:off x="2468880" y="3430734"/>
            <a:ext cx="23500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4992AB-94E1-4410-90E7-A08461E9A05C}"/>
              </a:ext>
            </a:extLst>
          </p:cNvPr>
          <p:cNvCxnSpPr>
            <a:cxnSpLocks/>
          </p:cNvCxnSpPr>
          <p:nvPr/>
        </p:nvCxnSpPr>
        <p:spPr>
          <a:xfrm>
            <a:off x="2468880" y="2066574"/>
            <a:ext cx="14935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2355E7-49AB-4D74-A790-E8F3215CDA0D}"/>
              </a:ext>
            </a:extLst>
          </p:cNvPr>
          <p:cNvSpPr txBox="1"/>
          <p:nvPr/>
        </p:nvSpPr>
        <p:spPr>
          <a:xfrm>
            <a:off x="769664" y="1109623"/>
            <a:ext cx="3500579" cy="338554"/>
          </a:xfrm>
          <a:prstGeom prst="rect">
            <a:avLst/>
          </a:prstGeom>
          <a:noFill/>
        </p:spPr>
        <p:txBody>
          <a:bodyPr wrap="square" rtlCol="0">
            <a:spAutoFit/>
          </a:bodyPr>
          <a:lstStyle/>
          <a:p>
            <a:r>
              <a:rPr lang="en-US" sz="1600" dirty="0"/>
              <a:t>Street network by layer name is input</a:t>
            </a:r>
          </a:p>
        </p:txBody>
      </p:sp>
      <p:sp>
        <p:nvSpPr>
          <p:cNvPr id="32" name="TextBox 31">
            <a:extLst>
              <a:ext uri="{FF2B5EF4-FFF2-40B4-BE49-F238E27FC236}">
                <a16:creationId xmlns:a16="http://schemas.microsoft.com/office/drawing/2014/main" id="{6EB2304E-0A5D-44ED-B8FC-529660FD54AC}"/>
              </a:ext>
            </a:extLst>
          </p:cNvPr>
          <p:cNvSpPr txBox="1"/>
          <p:nvPr/>
        </p:nvSpPr>
        <p:spPr>
          <a:xfrm>
            <a:off x="769665" y="5848768"/>
            <a:ext cx="2759919" cy="338554"/>
          </a:xfrm>
          <a:prstGeom prst="rect">
            <a:avLst/>
          </a:prstGeom>
          <a:noFill/>
        </p:spPr>
        <p:txBody>
          <a:bodyPr wrap="square" rtlCol="0">
            <a:spAutoFit/>
          </a:bodyPr>
          <a:lstStyle/>
          <a:p>
            <a:r>
              <a:rPr lang="en-US" sz="1600" dirty="0"/>
              <a:t>Set the FSR / FAR</a:t>
            </a:r>
          </a:p>
        </p:txBody>
      </p:sp>
      <p:cxnSp>
        <p:nvCxnSpPr>
          <p:cNvPr id="33" name="Straight Arrow Connector 32">
            <a:extLst>
              <a:ext uri="{FF2B5EF4-FFF2-40B4-BE49-F238E27FC236}">
                <a16:creationId xmlns:a16="http://schemas.microsoft.com/office/drawing/2014/main" id="{6E914D7C-277C-4CD9-B894-3AA716CFFDB7}"/>
              </a:ext>
            </a:extLst>
          </p:cNvPr>
          <p:cNvCxnSpPr>
            <a:cxnSpLocks/>
          </p:cNvCxnSpPr>
          <p:nvPr/>
        </p:nvCxnSpPr>
        <p:spPr>
          <a:xfrm>
            <a:off x="3529584" y="6018045"/>
            <a:ext cx="506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0F95E5-97C4-4B84-BEA4-5A1A038EA695}"/>
              </a:ext>
            </a:extLst>
          </p:cNvPr>
          <p:cNvCxnSpPr>
            <a:cxnSpLocks/>
          </p:cNvCxnSpPr>
          <p:nvPr/>
        </p:nvCxnSpPr>
        <p:spPr>
          <a:xfrm>
            <a:off x="944415" y="1448177"/>
            <a:ext cx="0" cy="2784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FA0680-0BCD-4621-AA23-4DC2C213F824}"/>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b="1" dirty="0"/>
              <a:t>Sample Workflow</a:t>
            </a:r>
          </a:p>
        </p:txBody>
      </p:sp>
    </p:spTree>
    <p:extLst>
      <p:ext uri="{BB962C8B-B14F-4D97-AF65-F5344CB8AC3E}">
        <p14:creationId xmlns:p14="http://schemas.microsoft.com/office/powerpoint/2010/main" val="1382139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0CEF313A-B827-491C-9D54-069FCD2AE327}"/>
              </a:ext>
            </a:extLst>
          </p:cNvPr>
          <p:cNvSpPr txBox="1"/>
          <p:nvPr/>
        </p:nvSpPr>
        <p:spPr>
          <a:xfrm>
            <a:off x="5225061" y="2722734"/>
            <a:ext cx="4518059" cy="338554"/>
          </a:xfrm>
          <a:prstGeom prst="rect">
            <a:avLst/>
          </a:prstGeom>
          <a:noFill/>
        </p:spPr>
        <p:txBody>
          <a:bodyPr wrap="square" rtlCol="0">
            <a:spAutoFit/>
          </a:bodyPr>
          <a:lstStyle/>
          <a:p>
            <a:r>
              <a:rPr lang="en-US" sz="1600" dirty="0"/>
              <a:t>Setback depths = 10.5, 15.0; FSR = 11.018</a:t>
            </a:r>
          </a:p>
        </p:txBody>
      </p:sp>
      <p:sp>
        <p:nvSpPr>
          <p:cNvPr id="16" name="TextBox 15">
            <a:extLst>
              <a:ext uri="{FF2B5EF4-FFF2-40B4-BE49-F238E27FC236}">
                <a16:creationId xmlns:a16="http://schemas.microsoft.com/office/drawing/2014/main" id="{27698942-232F-4041-8E0D-470CE9A56CAB}"/>
              </a:ext>
            </a:extLst>
          </p:cNvPr>
          <p:cNvSpPr txBox="1"/>
          <p:nvPr/>
        </p:nvSpPr>
        <p:spPr>
          <a:xfrm>
            <a:off x="5225061" y="5623261"/>
            <a:ext cx="4518059" cy="338554"/>
          </a:xfrm>
          <a:prstGeom prst="rect">
            <a:avLst/>
          </a:prstGeom>
          <a:noFill/>
        </p:spPr>
        <p:txBody>
          <a:bodyPr wrap="square" rtlCol="0">
            <a:spAutoFit/>
          </a:bodyPr>
          <a:lstStyle/>
          <a:p>
            <a:r>
              <a:rPr lang="en-US" sz="1600" dirty="0"/>
              <a:t>Setback depths = 5.0, 10.0; FSR = 15.0</a:t>
            </a:r>
          </a:p>
        </p:txBody>
      </p:sp>
      <p:pic>
        <p:nvPicPr>
          <p:cNvPr id="6" name="Picture 5">
            <a:extLst>
              <a:ext uri="{FF2B5EF4-FFF2-40B4-BE49-F238E27FC236}">
                <a16:creationId xmlns:a16="http://schemas.microsoft.com/office/drawing/2014/main" id="{A058ACA4-0666-48E7-ACAA-BBA917742307}"/>
              </a:ext>
            </a:extLst>
          </p:cNvPr>
          <p:cNvPicPr>
            <a:picLocks noChangeAspect="1"/>
          </p:cNvPicPr>
          <p:nvPr/>
        </p:nvPicPr>
        <p:blipFill rotWithShape="1">
          <a:blip r:embed="rId3"/>
          <a:srcRect l="7807" t="32789" r="12755" b="26802"/>
          <a:stretch/>
        </p:blipFill>
        <p:spPr>
          <a:xfrm>
            <a:off x="5225061" y="1022193"/>
            <a:ext cx="5943306" cy="1700541"/>
          </a:xfrm>
          <a:prstGeom prst="rect">
            <a:avLst/>
          </a:prstGeom>
        </p:spPr>
      </p:pic>
      <p:sp>
        <p:nvSpPr>
          <p:cNvPr id="32" name="TextBox 31">
            <a:extLst>
              <a:ext uri="{FF2B5EF4-FFF2-40B4-BE49-F238E27FC236}">
                <a16:creationId xmlns:a16="http://schemas.microsoft.com/office/drawing/2014/main" id="{EEA0E4E6-1275-4D22-AA5D-7AF3E99DBBFD}"/>
              </a:ext>
            </a:extLst>
          </p:cNvPr>
          <p:cNvSpPr txBox="1"/>
          <p:nvPr/>
        </p:nvSpPr>
        <p:spPr>
          <a:xfrm>
            <a:off x="1140403" y="408344"/>
            <a:ext cx="4635246" cy="338554"/>
          </a:xfrm>
          <a:prstGeom prst="rect">
            <a:avLst/>
          </a:prstGeom>
          <a:noFill/>
        </p:spPr>
        <p:txBody>
          <a:bodyPr wrap="square" rtlCol="0">
            <a:spAutoFit/>
          </a:bodyPr>
          <a:lstStyle/>
          <a:p>
            <a:r>
              <a:rPr lang="en-US" sz="1600" dirty="0"/>
              <a:t>Urban Massing from setbacks, street-types &amp; FSR</a:t>
            </a:r>
          </a:p>
        </p:txBody>
      </p:sp>
      <p:pic>
        <p:nvPicPr>
          <p:cNvPr id="7" name="Picture 6">
            <a:extLst>
              <a:ext uri="{FF2B5EF4-FFF2-40B4-BE49-F238E27FC236}">
                <a16:creationId xmlns:a16="http://schemas.microsoft.com/office/drawing/2014/main" id="{28324A62-0BEC-45B7-B87D-CCBD68C3E1C2}"/>
              </a:ext>
            </a:extLst>
          </p:cNvPr>
          <p:cNvPicPr>
            <a:picLocks noChangeAspect="1"/>
          </p:cNvPicPr>
          <p:nvPr/>
        </p:nvPicPr>
        <p:blipFill rotWithShape="1">
          <a:blip r:embed="rId4"/>
          <a:srcRect t="15564" b="9333"/>
          <a:stretch/>
        </p:blipFill>
        <p:spPr>
          <a:xfrm>
            <a:off x="1023633" y="1022192"/>
            <a:ext cx="4112820" cy="1737469"/>
          </a:xfrm>
          <a:prstGeom prst="rect">
            <a:avLst/>
          </a:prstGeom>
        </p:spPr>
      </p:pic>
      <p:pic>
        <p:nvPicPr>
          <p:cNvPr id="8" name="Picture 7">
            <a:extLst>
              <a:ext uri="{FF2B5EF4-FFF2-40B4-BE49-F238E27FC236}">
                <a16:creationId xmlns:a16="http://schemas.microsoft.com/office/drawing/2014/main" id="{CF30C0C7-4A75-4278-85A3-AED14303AA92}"/>
              </a:ext>
            </a:extLst>
          </p:cNvPr>
          <p:cNvPicPr>
            <a:picLocks noChangeAspect="1"/>
          </p:cNvPicPr>
          <p:nvPr/>
        </p:nvPicPr>
        <p:blipFill>
          <a:blip r:embed="rId5"/>
          <a:stretch>
            <a:fillRect/>
          </a:stretch>
        </p:blipFill>
        <p:spPr>
          <a:xfrm>
            <a:off x="1023632" y="3852344"/>
            <a:ext cx="4112821" cy="1770917"/>
          </a:xfrm>
          <a:prstGeom prst="rect">
            <a:avLst/>
          </a:prstGeom>
        </p:spPr>
      </p:pic>
      <p:pic>
        <p:nvPicPr>
          <p:cNvPr id="9" name="Picture 8">
            <a:extLst>
              <a:ext uri="{FF2B5EF4-FFF2-40B4-BE49-F238E27FC236}">
                <a16:creationId xmlns:a16="http://schemas.microsoft.com/office/drawing/2014/main" id="{F15C29F3-BE58-4C38-9ED0-53E0C5E7247D}"/>
              </a:ext>
            </a:extLst>
          </p:cNvPr>
          <p:cNvPicPr>
            <a:picLocks noChangeAspect="1"/>
          </p:cNvPicPr>
          <p:nvPr/>
        </p:nvPicPr>
        <p:blipFill rotWithShape="1">
          <a:blip r:embed="rId6"/>
          <a:srcRect l="17175" t="32800" r="16375" b="32000"/>
          <a:stretch/>
        </p:blipFill>
        <p:spPr>
          <a:xfrm>
            <a:off x="5225061" y="3852344"/>
            <a:ext cx="5943306" cy="1770917"/>
          </a:xfrm>
          <a:prstGeom prst="rect">
            <a:avLst/>
          </a:prstGeom>
        </p:spPr>
      </p:pic>
      <p:pic>
        <p:nvPicPr>
          <p:cNvPr id="11" name="Picture 10" descr="A picture containing building material&#10;&#10;Description automatically generated">
            <a:extLst>
              <a:ext uri="{FF2B5EF4-FFF2-40B4-BE49-F238E27FC236}">
                <a16:creationId xmlns:a16="http://schemas.microsoft.com/office/drawing/2014/main" id="{C927C338-FE17-4F5F-B8CE-0DE63CC0EC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807" y="479958"/>
            <a:ext cx="275474" cy="241039"/>
          </a:xfrm>
          <a:prstGeom prst="rect">
            <a:avLst/>
          </a:prstGeom>
        </p:spPr>
      </p:pic>
      <p:sp>
        <p:nvSpPr>
          <p:cNvPr id="10" name="TextBox 9">
            <a:extLst>
              <a:ext uri="{FF2B5EF4-FFF2-40B4-BE49-F238E27FC236}">
                <a16:creationId xmlns:a16="http://schemas.microsoft.com/office/drawing/2014/main" id="{56F97BCB-FDA1-4F89-A63E-FBE20AAD9BE3}"/>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b="1" dirty="0"/>
              <a:t>Alternatives</a:t>
            </a:r>
          </a:p>
        </p:txBody>
      </p:sp>
    </p:spTree>
    <p:extLst>
      <p:ext uri="{BB962C8B-B14F-4D97-AF65-F5344CB8AC3E}">
        <p14:creationId xmlns:p14="http://schemas.microsoft.com/office/powerpoint/2010/main" val="1935180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5387EFA-A950-4656-872E-CA2FBDADE0A2}"/>
              </a:ext>
            </a:extLst>
          </p:cNvPr>
          <p:cNvPicPr>
            <a:picLocks noChangeAspect="1"/>
          </p:cNvPicPr>
          <p:nvPr/>
        </p:nvPicPr>
        <p:blipFill rotWithShape="1">
          <a:blip r:embed="rId3"/>
          <a:srcRect l="15886" t="31589" r="7421" b="6988"/>
          <a:stretch/>
        </p:blipFill>
        <p:spPr>
          <a:xfrm>
            <a:off x="7354986" y="4087374"/>
            <a:ext cx="4318252" cy="2766785"/>
          </a:xfrm>
          <a:prstGeom prst="rect">
            <a:avLst/>
          </a:prstGeom>
        </p:spPr>
      </p:pic>
      <p:pic>
        <p:nvPicPr>
          <p:cNvPr id="3" name="Picture 2">
            <a:extLst>
              <a:ext uri="{FF2B5EF4-FFF2-40B4-BE49-F238E27FC236}">
                <a16:creationId xmlns:a16="http://schemas.microsoft.com/office/drawing/2014/main" id="{8F237FEB-ECE2-4FBB-AFF5-14BC599FF701}"/>
              </a:ext>
            </a:extLst>
          </p:cNvPr>
          <p:cNvPicPr>
            <a:picLocks noChangeAspect="1"/>
          </p:cNvPicPr>
          <p:nvPr/>
        </p:nvPicPr>
        <p:blipFill rotWithShape="1">
          <a:blip r:embed="rId4"/>
          <a:srcRect l="6089" t="9166" r="8044" b="29894"/>
          <a:stretch/>
        </p:blipFill>
        <p:spPr>
          <a:xfrm>
            <a:off x="272180" y="3965250"/>
            <a:ext cx="3935402" cy="2234382"/>
          </a:xfrm>
          <a:prstGeom prst="rect">
            <a:avLst/>
          </a:prstGeom>
        </p:spPr>
      </p:pic>
      <p:pic>
        <p:nvPicPr>
          <p:cNvPr id="6" name="Picture 5">
            <a:extLst>
              <a:ext uri="{FF2B5EF4-FFF2-40B4-BE49-F238E27FC236}">
                <a16:creationId xmlns:a16="http://schemas.microsoft.com/office/drawing/2014/main" id="{E9859FB6-8551-4C0F-9E15-38F3D032AE4A}"/>
              </a:ext>
            </a:extLst>
          </p:cNvPr>
          <p:cNvPicPr>
            <a:picLocks noChangeAspect="1"/>
          </p:cNvPicPr>
          <p:nvPr/>
        </p:nvPicPr>
        <p:blipFill>
          <a:blip r:embed="rId5"/>
          <a:stretch>
            <a:fillRect/>
          </a:stretch>
        </p:blipFill>
        <p:spPr>
          <a:xfrm>
            <a:off x="4432331" y="4166640"/>
            <a:ext cx="2541241" cy="2032992"/>
          </a:xfrm>
          <a:prstGeom prst="rect">
            <a:avLst/>
          </a:prstGeom>
        </p:spPr>
      </p:pic>
      <p:pic>
        <p:nvPicPr>
          <p:cNvPr id="2" name="Picture 1">
            <a:extLst>
              <a:ext uri="{FF2B5EF4-FFF2-40B4-BE49-F238E27FC236}">
                <a16:creationId xmlns:a16="http://schemas.microsoft.com/office/drawing/2014/main" id="{61FC1258-0422-4CF8-8303-69F380A35601}"/>
              </a:ext>
            </a:extLst>
          </p:cNvPr>
          <p:cNvPicPr>
            <a:picLocks noChangeAspect="1"/>
          </p:cNvPicPr>
          <p:nvPr/>
        </p:nvPicPr>
        <p:blipFill rotWithShape="1">
          <a:blip r:embed="rId6"/>
          <a:srcRect l="4595" t="3467" r="7938" b="27200"/>
          <a:stretch/>
        </p:blipFill>
        <p:spPr>
          <a:xfrm>
            <a:off x="449912" y="892481"/>
            <a:ext cx="3356299" cy="2128384"/>
          </a:xfrm>
          <a:prstGeom prst="rect">
            <a:avLst/>
          </a:prstGeom>
        </p:spPr>
      </p:pic>
      <p:pic>
        <p:nvPicPr>
          <p:cNvPr id="35" name="Picture 34">
            <a:extLst>
              <a:ext uri="{FF2B5EF4-FFF2-40B4-BE49-F238E27FC236}">
                <a16:creationId xmlns:a16="http://schemas.microsoft.com/office/drawing/2014/main" id="{B18A1908-D17B-41E1-89CB-CEE8DB6DF0C3}"/>
              </a:ext>
            </a:extLst>
          </p:cNvPr>
          <p:cNvPicPr>
            <a:picLocks noChangeAspect="1"/>
          </p:cNvPicPr>
          <p:nvPr/>
        </p:nvPicPr>
        <p:blipFill rotWithShape="1">
          <a:blip r:embed="rId7"/>
          <a:srcRect l="8599" t="5067" r="11351" b="6266"/>
          <a:stretch/>
        </p:blipFill>
        <p:spPr>
          <a:xfrm>
            <a:off x="4636672" y="1150168"/>
            <a:ext cx="1278798" cy="1133152"/>
          </a:xfrm>
          <a:prstGeom prst="rect">
            <a:avLst/>
          </a:prstGeom>
        </p:spPr>
      </p:pic>
      <p:pic>
        <p:nvPicPr>
          <p:cNvPr id="43" name="Picture 42">
            <a:extLst>
              <a:ext uri="{FF2B5EF4-FFF2-40B4-BE49-F238E27FC236}">
                <a16:creationId xmlns:a16="http://schemas.microsoft.com/office/drawing/2014/main" id="{47781391-AE8B-4604-97B6-641949A6FC32}"/>
              </a:ext>
            </a:extLst>
          </p:cNvPr>
          <p:cNvPicPr>
            <a:picLocks noChangeAspect="1"/>
          </p:cNvPicPr>
          <p:nvPr/>
        </p:nvPicPr>
        <p:blipFill rotWithShape="1">
          <a:blip r:embed="rId8"/>
          <a:srcRect l="34734" t="35334" r="7191" b="2279"/>
          <a:stretch/>
        </p:blipFill>
        <p:spPr>
          <a:xfrm>
            <a:off x="8140151" y="1079623"/>
            <a:ext cx="1911739" cy="1642984"/>
          </a:xfrm>
          <a:prstGeom prst="rect">
            <a:avLst/>
          </a:prstGeom>
        </p:spPr>
      </p:pic>
      <p:pic>
        <p:nvPicPr>
          <p:cNvPr id="44" name="Picture 43">
            <a:extLst>
              <a:ext uri="{FF2B5EF4-FFF2-40B4-BE49-F238E27FC236}">
                <a16:creationId xmlns:a16="http://schemas.microsoft.com/office/drawing/2014/main" id="{59C16D75-E1C8-46EC-A1D8-4D75CA7CFFD0}"/>
              </a:ext>
            </a:extLst>
          </p:cNvPr>
          <p:cNvPicPr>
            <a:picLocks noChangeAspect="1"/>
          </p:cNvPicPr>
          <p:nvPr/>
        </p:nvPicPr>
        <p:blipFill rotWithShape="1">
          <a:blip r:embed="rId9"/>
          <a:srcRect l="35438" t="36666" r="7263" b="2279"/>
          <a:stretch/>
        </p:blipFill>
        <p:spPr>
          <a:xfrm>
            <a:off x="10051890" y="1059676"/>
            <a:ext cx="1914134" cy="1631684"/>
          </a:xfrm>
          <a:prstGeom prst="rect">
            <a:avLst/>
          </a:prstGeom>
        </p:spPr>
      </p:pic>
      <p:pic>
        <p:nvPicPr>
          <p:cNvPr id="46" name="Picture 45">
            <a:extLst>
              <a:ext uri="{FF2B5EF4-FFF2-40B4-BE49-F238E27FC236}">
                <a16:creationId xmlns:a16="http://schemas.microsoft.com/office/drawing/2014/main" id="{A9715B92-2810-4102-85B5-5EB7F1E8A8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98340" y="721791"/>
            <a:ext cx="257143" cy="257143"/>
          </a:xfrm>
          <a:prstGeom prst="rect">
            <a:avLst/>
          </a:prstGeom>
        </p:spPr>
      </p:pic>
      <p:grpSp>
        <p:nvGrpSpPr>
          <p:cNvPr id="13" name="Group 12">
            <a:extLst>
              <a:ext uri="{FF2B5EF4-FFF2-40B4-BE49-F238E27FC236}">
                <a16:creationId xmlns:a16="http://schemas.microsoft.com/office/drawing/2014/main" id="{91111F2E-E965-4F59-B86F-0449560C91DF}"/>
              </a:ext>
            </a:extLst>
          </p:cNvPr>
          <p:cNvGrpSpPr/>
          <p:nvPr/>
        </p:nvGrpSpPr>
        <p:grpSpPr>
          <a:xfrm>
            <a:off x="662743" y="3582148"/>
            <a:ext cx="1159152" cy="259906"/>
            <a:chOff x="627198" y="3582148"/>
            <a:chExt cx="1159152" cy="259906"/>
          </a:xfrm>
        </p:grpSpPr>
        <p:pic>
          <p:nvPicPr>
            <p:cNvPr id="56" name="Picture 55" descr="A close up of a window&#10;&#10;Description automatically generated">
              <a:extLst>
                <a:ext uri="{FF2B5EF4-FFF2-40B4-BE49-F238E27FC236}">
                  <a16:creationId xmlns:a16="http://schemas.microsoft.com/office/drawing/2014/main" id="{E9452190-BF07-451E-8E77-6BAE616607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3697" y="3582148"/>
              <a:ext cx="253968" cy="207792"/>
            </a:xfrm>
            <a:prstGeom prst="rect">
              <a:avLst/>
            </a:prstGeom>
          </p:spPr>
        </p:pic>
        <p:grpSp>
          <p:nvGrpSpPr>
            <p:cNvPr id="5" name="Group 4">
              <a:extLst>
                <a:ext uri="{FF2B5EF4-FFF2-40B4-BE49-F238E27FC236}">
                  <a16:creationId xmlns:a16="http://schemas.microsoft.com/office/drawing/2014/main" id="{2474AA9F-814A-470C-AFB6-1B6740A57D18}"/>
                </a:ext>
              </a:extLst>
            </p:cNvPr>
            <p:cNvGrpSpPr/>
            <p:nvPr/>
          </p:nvGrpSpPr>
          <p:grpSpPr>
            <a:xfrm>
              <a:off x="627198" y="3584170"/>
              <a:ext cx="1159152" cy="257884"/>
              <a:chOff x="627198" y="3582148"/>
              <a:chExt cx="1159152" cy="257884"/>
            </a:xfrm>
          </p:grpSpPr>
          <p:pic>
            <p:nvPicPr>
              <p:cNvPr id="34" name="Picture 33">
                <a:extLst>
                  <a:ext uri="{FF2B5EF4-FFF2-40B4-BE49-F238E27FC236}">
                    <a16:creationId xmlns:a16="http://schemas.microsoft.com/office/drawing/2014/main" id="{A0AD8B2F-7A65-4A3A-9D11-0832185A380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89180" y="3582148"/>
                <a:ext cx="297170" cy="212264"/>
              </a:xfrm>
              <a:prstGeom prst="rect">
                <a:avLst/>
              </a:prstGeom>
            </p:spPr>
          </p:pic>
          <p:pic>
            <p:nvPicPr>
              <p:cNvPr id="33" name="Picture 32" descr="A picture containing building material&#10;&#10;Description automatically generated">
                <a:extLst>
                  <a:ext uri="{FF2B5EF4-FFF2-40B4-BE49-F238E27FC236}">
                    <a16:creationId xmlns:a16="http://schemas.microsoft.com/office/drawing/2014/main" id="{3997DDD0-9F4C-4A95-B555-EC2623AA97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7198" y="3598993"/>
                <a:ext cx="275474" cy="241039"/>
              </a:xfrm>
              <a:prstGeom prst="rect">
                <a:avLst/>
              </a:prstGeom>
            </p:spPr>
          </p:pic>
        </p:grpSp>
      </p:grpSp>
      <p:pic>
        <p:nvPicPr>
          <p:cNvPr id="54" name="Picture 53" descr="A close up of a logo&#10;&#10;Description automatically generated">
            <a:extLst>
              <a:ext uri="{FF2B5EF4-FFF2-40B4-BE49-F238E27FC236}">
                <a16:creationId xmlns:a16="http://schemas.microsoft.com/office/drawing/2014/main" id="{69CF364A-E6E5-4E7A-ADD2-D057A52AA90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286523" y="729955"/>
            <a:ext cx="257143" cy="220407"/>
          </a:xfrm>
          <a:prstGeom prst="rect">
            <a:avLst/>
          </a:prstGeom>
        </p:spPr>
      </p:pic>
      <p:grpSp>
        <p:nvGrpSpPr>
          <p:cNvPr id="14" name="Group 13">
            <a:extLst>
              <a:ext uri="{FF2B5EF4-FFF2-40B4-BE49-F238E27FC236}">
                <a16:creationId xmlns:a16="http://schemas.microsoft.com/office/drawing/2014/main" id="{E8A96EC7-3244-42F7-BC44-7F2411C828EF}"/>
              </a:ext>
            </a:extLst>
          </p:cNvPr>
          <p:cNvGrpSpPr/>
          <p:nvPr/>
        </p:nvGrpSpPr>
        <p:grpSpPr>
          <a:xfrm>
            <a:off x="627198" y="759232"/>
            <a:ext cx="680467" cy="241039"/>
            <a:chOff x="627198" y="945217"/>
            <a:chExt cx="680467" cy="241039"/>
          </a:xfrm>
        </p:grpSpPr>
        <p:pic>
          <p:nvPicPr>
            <p:cNvPr id="32" name="Picture 31" descr="A picture containing building material&#10;&#10;Description automatically generated">
              <a:extLst>
                <a:ext uri="{FF2B5EF4-FFF2-40B4-BE49-F238E27FC236}">
                  <a16:creationId xmlns:a16="http://schemas.microsoft.com/office/drawing/2014/main" id="{3796CF1E-BD8C-4488-A27F-557785932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7198" y="945217"/>
              <a:ext cx="275474" cy="241039"/>
            </a:xfrm>
            <a:prstGeom prst="rect">
              <a:avLst/>
            </a:prstGeom>
          </p:spPr>
        </p:pic>
        <p:pic>
          <p:nvPicPr>
            <p:cNvPr id="55" name="Picture 54" descr="A close up of a window&#10;&#10;Description automatically generated">
              <a:extLst>
                <a:ext uri="{FF2B5EF4-FFF2-40B4-BE49-F238E27FC236}">
                  <a16:creationId xmlns:a16="http://schemas.microsoft.com/office/drawing/2014/main" id="{CC69DA5D-A7AE-45E6-A293-5EB1A1FA585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3697" y="952922"/>
              <a:ext cx="253968" cy="207792"/>
            </a:xfrm>
            <a:prstGeom prst="rect">
              <a:avLst/>
            </a:prstGeom>
          </p:spPr>
        </p:pic>
      </p:grpSp>
      <p:grpSp>
        <p:nvGrpSpPr>
          <p:cNvPr id="9" name="Group 8">
            <a:extLst>
              <a:ext uri="{FF2B5EF4-FFF2-40B4-BE49-F238E27FC236}">
                <a16:creationId xmlns:a16="http://schemas.microsoft.com/office/drawing/2014/main" id="{D5D1C009-9768-415F-84BA-82A0CAA246C8}"/>
              </a:ext>
            </a:extLst>
          </p:cNvPr>
          <p:cNvGrpSpPr/>
          <p:nvPr/>
        </p:nvGrpSpPr>
        <p:grpSpPr>
          <a:xfrm>
            <a:off x="4370563" y="3531204"/>
            <a:ext cx="1698224" cy="308828"/>
            <a:chOff x="4370563" y="3531204"/>
            <a:chExt cx="1698224" cy="308828"/>
          </a:xfrm>
        </p:grpSpPr>
        <p:pic>
          <p:nvPicPr>
            <p:cNvPr id="39" name="Picture 38">
              <a:extLst>
                <a:ext uri="{FF2B5EF4-FFF2-40B4-BE49-F238E27FC236}">
                  <a16:creationId xmlns:a16="http://schemas.microsoft.com/office/drawing/2014/main" id="{44791731-7DAC-4D19-874E-B3DE725C8AF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63747" y="3582148"/>
              <a:ext cx="297170" cy="212264"/>
            </a:xfrm>
            <a:prstGeom prst="rect">
              <a:avLst/>
            </a:prstGeom>
          </p:spPr>
        </p:pic>
        <p:pic>
          <p:nvPicPr>
            <p:cNvPr id="40" name="Picture 39" descr="A picture containing building material&#10;&#10;Description automatically generated">
              <a:extLst>
                <a:ext uri="{FF2B5EF4-FFF2-40B4-BE49-F238E27FC236}">
                  <a16:creationId xmlns:a16="http://schemas.microsoft.com/office/drawing/2014/main" id="{C301AB2C-779B-49B7-8A86-F149D9B71B2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70563" y="3598993"/>
              <a:ext cx="275474" cy="241039"/>
            </a:xfrm>
            <a:prstGeom prst="rect">
              <a:avLst/>
            </a:prstGeom>
          </p:spPr>
        </p:pic>
        <p:pic>
          <p:nvPicPr>
            <p:cNvPr id="51" name="Picture 50">
              <a:extLst>
                <a:ext uri="{FF2B5EF4-FFF2-40B4-BE49-F238E27FC236}">
                  <a16:creationId xmlns:a16="http://schemas.microsoft.com/office/drawing/2014/main" id="{F4577003-22EE-4E35-92C7-0BEA3626ECA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729162" y="3531204"/>
              <a:ext cx="339625" cy="263208"/>
            </a:xfrm>
            <a:prstGeom prst="rect">
              <a:avLst/>
            </a:prstGeom>
          </p:spPr>
        </p:pic>
        <p:pic>
          <p:nvPicPr>
            <p:cNvPr id="57" name="Picture 56" descr="A close up of a window&#10;&#10;Description automatically generated">
              <a:extLst>
                <a:ext uri="{FF2B5EF4-FFF2-40B4-BE49-F238E27FC236}">
                  <a16:creationId xmlns:a16="http://schemas.microsoft.com/office/drawing/2014/main" id="{403C5F86-EF36-4D30-99D6-5CA50C56D2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5612" y="3598993"/>
              <a:ext cx="253968" cy="207792"/>
            </a:xfrm>
            <a:prstGeom prst="rect">
              <a:avLst/>
            </a:prstGeom>
          </p:spPr>
        </p:pic>
      </p:grpSp>
      <p:grpSp>
        <p:nvGrpSpPr>
          <p:cNvPr id="7" name="Group 6">
            <a:extLst>
              <a:ext uri="{FF2B5EF4-FFF2-40B4-BE49-F238E27FC236}">
                <a16:creationId xmlns:a16="http://schemas.microsoft.com/office/drawing/2014/main" id="{1BFC879F-D362-4653-8D10-84DD9DE42839}"/>
              </a:ext>
            </a:extLst>
          </p:cNvPr>
          <p:cNvGrpSpPr/>
          <p:nvPr/>
        </p:nvGrpSpPr>
        <p:grpSpPr>
          <a:xfrm>
            <a:off x="7373326" y="3505078"/>
            <a:ext cx="2843438" cy="334954"/>
            <a:chOff x="7373326" y="3505078"/>
            <a:chExt cx="2843438" cy="334954"/>
          </a:xfrm>
        </p:grpSpPr>
        <p:pic>
          <p:nvPicPr>
            <p:cNvPr id="52" name="Picture 51" descr="A close up of a logo&#10;&#10;Description automatically generated">
              <a:extLst>
                <a:ext uri="{FF2B5EF4-FFF2-40B4-BE49-F238E27FC236}">
                  <a16:creationId xmlns:a16="http://schemas.microsoft.com/office/drawing/2014/main" id="{2C6E9D81-84CD-4DD1-9504-057CBC9EB27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301507" y="3544447"/>
              <a:ext cx="257143" cy="220407"/>
            </a:xfrm>
            <a:prstGeom prst="rect">
              <a:avLst/>
            </a:prstGeom>
          </p:spPr>
        </p:pic>
        <p:pic>
          <p:nvPicPr>
            <p:cNvPr id="53" name="Picture 52">
              <a:extLst>
                <a:ext uri="{FF2B5EF4-FFF2-40B4-BE49-F238E27FC236}">
                  <a16:creationId xmlns:a16="http://schemas.microsoft.com/office/drawing/2014/main" id="{4CC6305F-66CD-4AF6-8DA0-7FCCD43E26B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60945" y="3505078"/>
              <a:ext cx="355819" cy="275759"/>
            </a:xfrm>
            <a:prstGeom prst="rect">
              <a:avLst/>
            </a:prstGeom>
          </p:spPr>
        </p:pic>
        <p:pic>
          <p:nvPicPr>
            <p:cNvPr id="60" name="Picture 59">
              <a:extLst>
                <a:ext uri="{FF2B5EF4-FFF2-40B4-BE49-F238E27FC236}">
                  <a16:creationId xmlns:a16="http://schemas.microsoft.com/office/drawing/2014/main" id="{672DAEC2-C590-4935-8914-D614BA6BD6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66510" y="3582148"/>
              <a:ext cx="297170" cy="212264"/>
            </a:xfrm>
            <a:prstGeom prst="rect">
              <a:avLst/>
            </a:prstGeom>
          </p:spPr>
        </p:pic>
        <p:pic>
          <p:nvPicPr>
            <p:cNvPr id="61" name="Picture 60" descr="A picture containing building material&#10;&#10;Description automatically generated">
              <a:extLst>
                <a:ext uri="{FF2B5EF4-FFF2-40B4-BE49-F238E27FC236}">
                  <a16:creationId xmlns:a16="http://schemas.microsoft.com/office/drawing/2014/main" id="{D7156748-42F9-49E1-B4F9-946486A373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73326" y="3598993"/>
              <a:ext cx="275474" cy="241039"/>
            </a:xfrm>
            <a:prstGeom prst="rect">
              <a:avLst/>
            </a:prstGeom>
          </p:spPr>
        </p:pic>
        <p:pic>
          <p:nvPicPr>
            <p:cNvPr id="62" name="Picture 61">
              <a:extLst>
                <a:ext uri="{FF2B5EF4-FFF2-40B4-BE49-F238E27FC236}">
                  <a16:creationId xmlns:a16="http://schemas.microsoft.com/office/drawing/2014/main" id="{C4920427-239C-4D38-A54C-6AA1CA497D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31925" y="3531204"/>
              <a:ext cx="339625" cy="263208"/>
            </a:xfrm>
            <a:prstGeom prst="rect">
              <a:avLst/>
            </a:prstGeom>
          </p:spPr>
        </p:pic>
        <p:pic>
          <p:nvPicPr>
            <p:cNvPr id="63" name="Picture 62" descr="A close up of a window&#10;&#10;Description automatically generated">
              <a:extLst>
                <a:ext uri="{FF2B5EF4-FFF2-40B4-BE49-F238E27FC236}">
                  <a16:creationId xmlns:a16="http://schemas.microsoft.com/office/drawing/2014/main" id="{21F27B58-ED58-49ED-B258-4A357DF565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8375" y="3598993"/>
              <a:ext cx="253968" cy="207792"/>
            </a:xfrm>
            <a:prstGeom prst="rect">
              <a:avLst/>
            </a:prstGeom>
          </p:spPr>
        </p:pic>
      </p:grpSp>
      <p:sp>
        <p:nvSpPr>
          <p:cNvPr id="36" name="TextBox 35">
            <a:extLst>
              <a:ext uri="{FF2B5EF4-FFF2-40B4-BE49-F238E27FC236}">
                <a16:creationId xmlns:a16="http://schemas.microsoft.com/office/drawing/2014/main" id="{65ECABD2-0675-4B84-B593-5768B6C9C36C}"/>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dirty="0"/>
              <a:t>Setup </a:t>
            </a:r>
            <a:r>
              <a:rPr lang="en-US" b="1" i="1" dirty="0"/>
              <a:t>workflows</a:t>
            </a:r>
            <a:r>
              <a:rPr lang="en-US" dirty="0"/>
              <a:t> for urban layouts</a:t>
            </a:r>
            <a:endParaRPr lang="en-US" sz="1200" dirty="0"/>
          </a:p>
        </p:txBody>
      </p:sp>
    </p:spTree>
    <p:extLst>
      <p:ext uri="{BB962C8B-B14F-4D97-AF65-F5344CB8AC3E}">
        <p14:creationId xmlns:p14="http://schemas.microsoft.com/office/powerpoint/2010/main" val="2454545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3B2C4-BFA5-4721-91FB-3FC53810A9A9}"/>
              </a:ext>
            </a:extLst>
          </p:cNvPr>
          <p:cNvPicPr>
            <a:picLocks noChangeAspect="1"/>
          </p:cNvPicPr>
          <p:nvPr/>
        </p:nvPicPr>
        <p:blipFill rotWithShape="1">
          <a:blip r:embed="rId3"/>
          <a:srcRect r="92463" b="93432"/>
          <a:stretch/>
        </p:blipFill>
        <p:spPr>
          <a:xfrm>
            <a:off x="745628" y="1150482"/>
            <a:ext cx="2497638" cy="675766"/>
          </a:xfrm>
          <a:prstGeom prst="rect">
            <a:avLst/>
          </a:prstGeom>
        </p:spPr>
      </p:pic>
      <p:pic>
        <p:nvPicPr>
          <p:cNvPr id="10" name="Picture 9">
            <a:extLst>
              <a:ext uri="{FF2B5EF4-FFF2-40B4-BE49-F238E27FC236}">
                <a16:creationId xmlns:a16="http://schemas.microsoft.com/office/drawing/2014/main" id="{3302653C-48C7-4B9B-BE22-CF6BD1B0C805}"/>
              </a:ext>
            </a:extLst>
          </p:cNvPr>
          <p:cNvPicPr>
            <a:picLocks noChangeAspect="1"/>
          </p:cNvPicPr>
          <p:nvPr/>
        </p:nvPicPr>
        <p:blipFill rotWithShape="1">
          <a:blip r:embed="rId3"/>
          <a:srcRect l="13372" r="84909" b="92631"/>
          <a:stretch/>
        </p:blipFill>
        <p:spPr>
          <a:xfrm>
            <a:off x="3238127" y="1150483"/>
            <a:ext cx="569421" cy="758089"/>
          </a:xfrm>
          <a:prstGeom prst="rect">
            <a:avLst/>
          </a:prstGeom>
        </p:spPr>
      </p:pic>
      <p:pic>
        <p:nvPicPr>
          <p:cNvPr id="2" name="Picture 1">
            <a:extLst>
              <a:ext uri="{FF2B5EF4-FFF2-40B4-BE49-F238E27FC236}">
                <a16:creationId xmlns:a16="http://schemas.microsoft.com/office/drawing/2014/main" id="{77B1D55A-D4D3-4908-80B2-2A59ACD9C027}"/>
              </a:ext>
            </a:extLst>
          </p:cNvPr>
          <p:cNvPicPr>
            <a:picLocks noChangeAspect="1"/>
          </p:cNvPicPr>
          <p:nvPr/>
        </p:nvPicPr>
        <p:blipFill rotWithShape="1">
          <a:blip r:embed="rId4"/>
          <a:srcRect l="1916" t="6367" r="90345" b="88309"/>
          <a:stretch/>
        </p:blipFill>
        <p:spPr>
          <a:xfrm>
            <a:off x="778861" y="1837706"/>
            <a:ext cx="3028687" cy="1067936"/>
          </a:xfrm>
          <a:prstGeom prst="rect">
            <a:avLst/>
          </a:prstGeom>
        </p:spPr>
      </p:pic>
      <p:pic>
        <p:nvPicPr>
          <p:cNvPr id="4" name="Picture 3">
            <a:extLst>
              <a:ext uri="{FF2B5EF4-FFF2-40B4-BE49-F238E27FC236}">
                <a16:creationId xmlns:a16="http://schemas.microsoft.com/office/drawing/2014/main" id="{2FD72CE9-6D54-49C5-A932-526FB44674B2}"/>
              </a:ext>
            </a:extLst>
          </p:cNvPr>
          <p:cNvPicPr>
            <a:picLocks noChangeAspect="1"/>
          </p:cNvPicPr>
          <p:nvPr/>
        </p:nvPicPr>
        <p:blipFill rotWithShape="1">
          <a:blip r:embed="rId5"/>
          <a:srcRect l="407" t="562" r="92300" b="97421"/>
          <a:stretch/>
        </p:blipFill>
        <p:spPr>
          <a:xfrm>
            <a:off x="745628" y="1078404"/>
            <a:ext cx="1698112" cy="291632"/>
          </a:xfrm>
          <a:prstGeom prst="rect">
            <a:avLst/>
          </a:prstGeom>
        </p:spPr>
      </p:pic>
      <p:sp>
        <p:nvSpPr>
          <p:cNvPr id="12" name="Rectangle 11">
            <a:extLst>
              <a:ext uri="{FF2B5EF4-FFF2-40B4-BE49-F238E27FC236}">
                <a16:creationId xmlns:a16="http://schemas.microsoft.com/office/drawing/2014/main" id="{C3776957-E035-49D5-A29C-1B8271561423}"/>
              </a:ext>
            </a:extLst>
          </p:cNvPr>
          <p:cNvSpPr/>
          <p:nvPr/>
        </p:nvSpPr>
        <p:spPr>
          <a:xfrm>
            <a:off x="3141513" y="1540983"/>
            <a:ext cx="672203" cy="2852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A40B0AA-C9CA-43DE-8102-D33681EC859B}"/>
              </a:ext>
            </a:extLst>
          </p:cNvPr>
          <p:cNvSpPr/>
          <p:nvPr/>
        </p:nvSpPr>
        <p:spPr>
          <a:xfrm>
            <a:off x="1663384" y="3449565"/>
            <a:ext cx="2150332" cy="338554"/>
          </a:xfrm>
          <a:prstGeom prst="rect">
            <a:avLst/>
          </a:prstGeom>
          <a:noFill/>
        </p:spPr>
        <p:txBody>
          <a:bodyPr wrap="none">
            <a:spAutoFit/>
          </a:bodyPr>
          <a:lstStyle/>
          <a:p>
            <a:r>
              <a:rPr lang="en-US" sz="1600" b="1" dirty="0"/>
              <a:t>Controlled Subdivision </a:t>
            </a:r>
          </a:p>
        </p:txBody>
      </p:sp>
      <p:grpSp>
        <p:nvGrpSpPr>
          <p:cNvPr id="51" name="Group 50">
            <a:extLst>
              <a:ext uri="{FF2B5EF4-FFF2-40B4-BE49-F238E27FC236}">
                <a16:creationId xmlns:a16="http://schemas.microsoft.com/office/drawing/2014/main" id="{5C04A6D3-5261-4373-85E6-3F2FF9644740}"/>
              </a:ext>
            </a:extLst>
          </p:cNvPr>
          <p:cNvGrpSpPr/>
          <p:nvPr/>
        </p:nvGrpSpPr>
        <p:grpSpPr>
          <a:xfrm>
            <a:off x="848028" y="3685016"/>
            <a:ext cx="3863187" cy="1993110"/>
            <a:chOff x="1013614" y="4163841"/>
            <a:chExt cx="3863187" cy="1993110"/>
          </a:xfrm>
        </p:grpSpPr>
        <p:sp>
          <p:nvSpPr>
            <p:cNvPr id="5" name="TextBox 4">
              <a:extLst>
                <a:ext uri="{FF2B5EF4-FFF2-40B4-BE49-F238E27FC236}">
                  <a16:creationId xmlns:a16="http://schemas.microsoft.com/office/drawing/2014/main" id="{45FBAB20-56F5-4264-BBF4-6EAF98AE91CB}"/>
                </a:ext>
              </a:extLst>
            </p:cNvPr>
            <p:cNvSpPr txBox="1"/>
            <p:nvPr/>
          </p:nvSpPr>
          <p:spPr>
            <a:xfrm>
              <a:off x="1840195" y="4163841"/>
              <a:ext cx="3036606" cy="1993110"/>
            </a:xfrm>
            <a:prstGeom prst="rect">
              <a:avLst/>
            </a:prstGeom>
            <a:noFill/>
          </p:spPr>
          <p:txBody>
            <a:bodyPr wrap="square" rtlCol="0">
              <a:spAutoFit/>
            </a:bodyPr>
            <a:lstStyle/>
            <a:p>
              <a:pPr>
                <a:lnSpc>
                  <a:spcPct val="200000"/>
                </a:lnSpc>
              </a:pPr>
              <a:r>
                <a:rPr lang="en-US" sz="1600" dirty="0"/>
                <a:t>Subdivide a closed curve</a:t>
              </a:r>
            </a:p>
            <a:p>
              <a:pPr>
                <a:lnSpc>
                  <a:spcPct val="200000"/>
                </a:lnSpc>
              </a:pPr>
              <a:r>
                <a:rPr lang="en-US" sz="1600" dirty="0"/>
                <a:t>Place spaces along the periphery</a:t>
              </a:r>
            </a:p>
            <a:p>
              <a:pPr>
                <a:lnSpc>
                  <a:spcPct val="200000"/>
                </a:lnSpc>
              </a:pPr>
              <a:r>
                <a:rPr lang="en-US" sz="1600" dirty="0"/>
                <a:t>Place orthogonal spaces in a plane</a:t>
              </a:r>
            </a:p>
            <a:p>
              <a:pPr>
                <a:lnSpc>
                  <a:spcPct val="200000"/>
                </a:lnSpc>
              </a:pPr>
              <a:r>
                <a:rPr lang="en-US" sz="1600" dirty="0"/>
                <a:t>Find appropriate circulation</a:t>
              </a:r>
            </a:p>
          </p:txBody>
        </p:sp>
        <p:pic>
          <p:nvPicPr>
            <p:cNvPr id="13" name="Picture 12">
              <a:extLst>
                <a:ext uri="{FF2B5EF4-FFF2-40B4-BE49-F238E27FC236}">
                  <a16:creationId xmlns:a16="http://schemas.microsoft.com/office/drawing/2014/main" id="{3E6F3F1F-1691-4C99-AF62-7E3F933237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614" y="4367934"/>
              <a:ext cx="266662" cy="233330"/>
            </a:xfrm>
            <a:prstGeom prst="rect">
              <a:avLst/>
            </a:prstGeom>
          </p:spPr>
        </p:pic>
        <p:pic>
          <p:nvPicPr>
            <p:cNvPr id="14" name="Picture 13">
              <a:extLst>
                <a:ext uri="{FF2B5EF4-FFF2-40B4-BE49-F238E27FC236}">
                  <a16:creationId xmlns:a16="http://schemas.microsoft.com/office/drawing/2014/main" id="{6E5195C4-1DC7-4D74-885D-3818AF6547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8124" y="5826234"/>
              <a:ext cx="271751" cy="244576"/>
            </a:xfrm>
            <a:prstGeom prst="rect">
              <a:avLst/>
            </a:prstGeom>
          </p:spPr>
        </p:pic>
        <p:pic>
          <p:nvPicPr>
            <p:cNvPr id="15" name="Picture 14" descr="A picture containing music&#10;&#10;Description automatically generated">
              <a:extLst>
                <a:ext uri="{FF2B5EF4-FFF2-40B4-BE49-F238E27FC236}">
                  <a16:creationId xmlns:a16="http://schemas.microsoft.com/office/drawing/2014/main" id="{8C31B1F0-47ED-4296-9852-76BF2D2CEE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9741" y="4367933"/>
              <a:ext cx="300989" cy="270889"/>
            </a:xfrm>
            <a:prstGeom prst="rect">
              <a:avLst/>
            </a:prstGeom>
          </p:spPr>
        </p:pic>
        <p:pic>
          <p:nvPicPr>
            <p:cNvPr id="16" name="Picture 15" descr="A picture containing table, furniture&#10;&#10;Description automatically generated">
              <a:extLst>
                <a:ext uri="{FF2B5EF4-FFF2-40B4-BE49-F238E27FC236}">
                  <a16:creationId xmlns:a16="http://schemas.microsoft.com/office/drawing/2014/main" id="{62F5F81A-3CF8-4530-A988-AB381F855B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5168" y="5379214"/>
              <a:ext cx="244576" cy="244576"/>
            </a:xfrm>
            <a:prstGeom prst="rect">
              <a:avLst/>
            </a:prstGeom>
          </p:spPr>
        </p:pic>
        <p:pic>
          <p:nvPicPr>
            <p:cNvPr id="17" name="Picture 16" descr="A picture containing wheel, transport&#10;&#10;Description automatically generated">
              <a:extLst>
                <a:ext uri="{FF2B5EF4-FFF2-40B4-BE49-F238E27FC236}">
                  <a16:creationId xmlns:a16="http://schemas.microsoft.com/office/drawing/2014/main" id="{F748D0F2-4BCB-4DAA-9712-7F4BDF8B15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9741" y="4870885"/>
              <a:ext cx="330319" cy="297286"/>
            </a:xfrm>
            <a:prstGeom prst="rect">
              <a:avLst/>
            </a:prstGeom>
          </p:spPr>
        </p:pic>
      </p:grpSp>
      <p:grpSp>
        <p:nvGrpSpPr>
          <p:cNvPr id="36" name="Group 35">
            <a:extLst>
              <a:ext uri="{FF2B5EF4-FFF2-40B4-BE49-F238E27FC236}">
                <a16:creationId xmlns:a16="http://schemas.microsoft.com/office/drawing/2014/main" id="{8E6B6842-FD9A-403F-943C-C834991C7908}"/>
              </a:ext>
            </a:extLst>
          </p:cNvPr>
          <p:cNvGrpSpPr/>
          <p:nvPr/>
        </p:nvGrpSpPr>
        <p:grpSpPr>
          <a:xfrm>
            <a:off x="5366746" y="3634230"/>
            <a:ext cx="6141908" cy="2458600"/>
            <a:chOff x="972195" y="4880059"/>
            <a:chExt cx="5406777" cy="2164327"/>
          </a:xfrm>
        </p:grpSpPr>
        <p:pic>
          <p:nvPicPr>
            <p:cNvPr id="19" name="Picture 18">
              <a:extLst>
                <a:ext uri="{FF2B5EF4-FFF2-40B4-BE49-F238E27FC236}">
                  <a16:creationId xmlns:a16="http://schemas.microsoft.com/office/drawing/2014/main" id="{731C8615-A658-4085-AD42-35E4B9E60AE9}"/>
                </a:ext>
              </a:extLst>
            </p:cNvPr>
            <p:cNvPicPr>
              <a:picLocks noChangeAspect="1"/>
            </p:cNvPicPr>
            <p:nvPr/>
          </p:nvPicPr>
          <p:blipFill rotWithShape="1">
            <a:blip r:embed="rId11"/>
            <a:srcRect l="4715" t="24384" r="11345" b="37959"/>
            <a:stretch/>
          </p:blipFill>
          <p:spPr>
            <a:xfrm>
              <a:off x="972195" y="4880059"/>
              <a:ext cx="5406777" cy="1364373"/>
            </a:xfrm>
            <a:prstGeom prst="rect">
              <a:avLst/>
            </a:prstGeom>
          </p:spPr>
        </p:pic>
        <p:sp>
          <p:nvSpPr>
            <p:cNvPr id="22" name="Rectangle 21">
              <a:extLst>
                <a:ext uri="{FF2B5EF4-FFF2-40B4-BE49-F238E27FC236}">
                  <a16:creationId xmlns:a16="http://schemas.microsoft.com/office/drawing/2014/main" id="{48938BBE-52B6-48CB-BC1B-E929B18662F8}"/>
                </a:ext>
              </a:extLst>
            </p:cNvPr>
            <p:cNvSpPr/>
            <p:nvPr/>
          </p:nvSpPr>
          <p:spPr>
            <a:xfrm>
              <a:off x="4155232" y="6346494"/>
              <a:ext cx="2206512" cy="697892"/>
            </a:xfrm>
            <a:prstGeom prst="rect">
              <a:avLst/>
            </a:prstGeom>
          </p:spPr>
          <p:txBody>
            <a:bodyPr wrap="none">
              <a:spAutoFit/>
            </a:bodyPr>
            <a:lstStyle/>
            <a:p>
              <a:pPr>
                <a:lnSpc>
                  <a:spcPct val="150000"/>
                </a:lnSpc>
              </a:pPr>
              <a:r>
                <a:rPr lang="en-US" sz="1600" i="1" dirty="0"/>
                <a:t>Adjacency Matrix</a:t>
              </a:r>
            </a:p>
            <a:p>
              <a:pPr>
                <a:lnSpc>
                  <a:spcPct val="150000"/>
                </a:lnSpc>
              </a:pPr>
              <a:r>
                <a:rPr lang="en-US" sz="1600" i="1" dirty="0"/>
                <a:t>(neighborhood information)</a:t>
              </a:r>
            </a:p>
          </p:txBody>
        </p:sp>
        <p:sp>
          <p:nvSpPr>
            <p:cNvPr id="23" name="Rectangle 22">
              <a:extLst>
                <a:ext uri="{FF2B5EF4-FFF2-40B4-BE49-F238E27FC236}">
                  <a16:creationId xmlns:a16="http://schemas.microsoft.com/office/drawing/2014/main" id="{942ABD1D-C913-4012-81BA-C12090749837}"/>
                </a:ext>
              </a:extLst>
            </p:cNvPr>
            <p:cNvSpPr/>
            <p:nvPr/>
          </p:nvSpPr>
          <p:spPr>
            <a:xfrm>
              <a:off x="1161119" y="6346494"/>
              <a:ext cx="1966935" cy="372766"/>
            </a:xfrm>
            <a:prstGeom prst="rect">
              <a:avLst/>
            </a:prstGeom>
          </p:spPr>
          <p:txBody>
            <a:bodyPr wrap="square">
              <a:spAutoFit/>
            </a:bodyPr>
            <a:lstStyle/>
            <a:p>
              <a:pPr>
                <a:lnSpc>
                  <a:spcPct val="150000"/>
                </a:lnSpc>
              </a:pPr>
              <a:r>
                <a:rPr lang="en-US" sz="1600" i="1" dirty="0"/>
                <a:t>Geometric Requirements</a:t>
              </a:r>
            </a:p>
          </p:txBody>
        </p:sp>
        <p:cxnSp>
          <p:nvCxnSpPr>
            <p:cNvPr id="24" name="Straight Connector 23">
              <a:extLst>
                <a:ext uri="{FF2B5EF4-FFF2-40B4-BE49-F238E27FC236}">
                  <a16:creationId xmlns:a16="http://schemas.microsoft.com/office/drawing/2014/main" id="{69D81055-DE2A-4B59-89E0-CE898EEAE8C0}"/>
                </a:ext>
              </a:extLst>
            </p:cNvPr>
            <p:cNvCxnSpPr>
              <a:cxnSpLocks/>
            </p:cNvCxnSpPr>
            <p:nvPr/>
          </p:nvCxnSpPr>
          <p:spPr>
            <a:xfrm>
              <a:off x="3420036" y="4880059"/>
              <a:ext cx="0" cy="1957492"/>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grpSp>
      <p:sp>
        <p:nvSpPr>
          <p:cNvPr id="27" name="Rectangle 26">
            <a:extLst>
              <a:ext uri="{FF2B5EF4-FFF2-40B4-BE49-F238E27FC236}">
                <a16:creationId xmlns:a16="http://schemas.microsoft.com/office/drawing/2014/main" id="{11F1D929-18A6-4372-8985-3B2019498DA7}"/>
              </a:ext>
            </a:extLst>
          </p:cNvPr>
          <p:cNvSpPr/>
          <p:nvPr/>
        </p:nvSpPr>
        <p:spPr>
          <a:xfrm>
            <a:off x="6212734" y="1078404"/>
            <a:ext cx="787395" cy="464871"/>
          </a:xfrm>
          <a:prstGeom prst="rect">
            <a:avLst/>
          </a:prstGeom>
        </p:spPr>
        <p:txBody>
          <a:bodyPr wrap="none">
            <a:spAutoFit/>
          </a:bodyPr>
          <a:lstStyle/>
          <a:p>
            <a:pPr>
              <a:lnSpc>
                <a:spcPct val="150000"/>
              </a:lnSpc>
            </a:pPr>
            <a:r>
              <a:rPr lang="en-US" b="1" dirty="0"/>
              <a:t>Inputs</a:t>
            </a:r>
          </a:p>
        </p:txBody>
      </p:sp>
      <p:pic>
        <p:nvPicPr>
          <p:cNvPr id="38" name="Picture 37">
            <a:extLst>
              <a:ext uri="{FF2B5EF4-FFF2-40B4-BE49-F238E27FC236}">
                <a16:creationId xmlns:a16="http://schemas.microsoft.com/office/drawing/2014/main" id="{724D1EAE-D6C8-47B4-98B3-A2AA1F6A3CB9}"/>
              </a:ext>
            </a:extLst>
          </p:cNvPr>
          <p:cNvPicPr>
            <a:picLocks noChangeAspect="1"/>
          </p:cNvPicPr>
          <p:nvPr/>
        </p:nvPicPr>
        <p:blipFill rotWithShape="1">
          <a:blip r:embed="rId12"/>
          <a:srcRect l="26501" t="32501" r="37750" b="58852"/>
          <a:stretch/>
        </p:blipFill>
        <p:spPr>
          <a:xfrm>
            <a:off x="7757513" y="1689846"/>
            <a:ext cx="2647927" cy="360267"/>
          </a:xfrm>
          <a:prstGeom prst="rect">
            <a:avLst/>
          </a:prstGeom>
        </p:spPr>
      </p:pic>
      <p:pic>
        <p:nvPicPr>
          <p:cNvPr id="39" name="Picture 38">
            <a:extLst>
              <a:ext uri="{FF2B5EF4-FFF2-40B4-BE49-F238E27FC236}">
                <a16:creationId xmlns:a16="http://schemas.microsoft.com/office/drawing/2014/main" id="{D88B6E69-6987-42C7-ABDF-9567A04C048C}"/>
              </a:ext>
            </a:extLst>
          </p:cNvPr>
          <p:cNvPicPr>
            <a:picLocks noChangeAspect="1"/>
          </p:cNvPicPr>
          <p:nvPr/>
        </p:nvPicPr>
        <p:blipFill rotWithShape="1">
          <a:blip r:embed="rId12"/>
          <a:srcRect l="26501" t="46905" r="53058" b="44448"/>
          <a:stretch/>
        </p:blipFill>
        <p:spPr>
          <a:xfrm>
            <a:off x="7757513" y="2196683"/>
            <a:ext cx="1514018" cy="360267"/>
          </a:xfrm>
          <a:prstGeom prst="rect">
            <a:avLst/>
          </a:prstGeom>
        </p:spPr>
      </p:pic>
      <p:sp>
        <p:nvSpPr>
          <p:cNvPr id="40" name="Rectangle 39">
            <a:extLst>
              <a:ext uri="{FF2B5EF4-FFF2-40B4-BE49-F238E27FC236}">
                <a16:creationId xmlns:a16="http://schemas.microsoft.com/office/drawing/2014/main" id="{DE383FAC-21C7-4E35-8593-EE8E93351219}"/>
              </a:ext>
            </a:extLst>
          </p:cNvPr>
          <p:cNvSpPr/>
          <p:nvPr/>
        </p:nvSpPr>
        <p:spPr>
          <a:xfrm>
            <a:off x="5926747" y="1543275"/>
            <a:ext cx="1688026" cy="1777666"/>
          </a:xfrm>
          <a:prstGeom prst="rect">
            <a:avLst/>
          </a:prstGeom>
        </p:spPr>
        <p:txBody>
          <a:bodyPr wrap="none">
            <a:spAutoFit/>
          </a:bodyPr>
          <a:lstStyle/>
          <a:p>
            <a:pPr marL="285750" indent="-285750">
              <a:lnSpc>
                <a:spcPct val="200000"/>
              </a:lnSpc>
              <a:buFont typeface="Arial" panose="020B0604020202020204" pitchFamily="34" charset="0"/>
              <a:buChar char="•"/>
            </a:pPr>
            <a:r>
              <a:rPr lang="en-US" sz="1600" dirty="0"/>
              <a:t>Number</a:t>
            </a:r>
          </a:p>
          <a:p>
            <a:pPr marL="285750" indent="-285750">
              <a:lnSpc>
                <a:spcPct val="200000"/>
              </a:lnSpc>
              <a:buFont typeface="Arial" panose="020B0604020202020204" pitchFamily="34" charset="0"/>
              <a:buChar char="•"/>
            </a:pPr>
            <a:r>
              <a:rPr lang="en-US" sz="1600" dirty="0"/>
              <a:t>Boolean</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Link to .csv file</a:t>
            </a:r>
          </a:p>
        </p:txBody>
      </p:sp>
      <p:sp>
        <p:nvSpPr>
          <p:cNvPr id="50" name="Rectangle 49">
            <a:extLst>
              <a:ext uri="{FF2B5EF4-FFF2-40B4-BE49-F238E27FC236}">
                <a16:creationId xmlns:a16="http://schemas.microsoft.com/office/drawing/2014/main" id="{C6F150F0-510F-4155-BB1E-34ED5646FEA2}"/>
              </a:ext>
            </a:extLst>
          </p:cNvPr>
          <p:cNvSpPr/>
          <p:nvPr/>
        </p:nvSpPr>
        <p:spPr>
          <a:xfrm>
            <a:off x="778861" y="2911893"/>
            <a:ext cx="4083362" cy="338554"/>
          </a:xfrm>
          <a:prstGeom prst="rect">
            <a:avLst/>
          </a:prstGeom>
        </p:spPr>
        <p:txBody>
          <a:bodyPr wrap="none">
            <a:spAutoFit/>
          </a:bodyPr>
          <a:lstStyle/>
          <a:p>
            <a:r>
              <a:rPr lang="en-US" sz="1600" b="1" dirty="0"/>
              <a:t>Intended use: Generate Floor Plans / Site Plan</a:t>
            </a:r>
          </a:p>
        </p:txBody>
      </p:sp>
      <p:sp>
        <p:nvSpPr>
          <p:cNvPr id="61" name="TextBox 60">
            <a:extLst>
              <a:ext uri="{FF2B5EF4-FFF2-40B4-BE49-F238E27FC236}">
                <a16:creationId xmlns:a16="http://schemas.microsoft.com/office/drawing/2014/main" id="{B6DA5634-A916-47EC-8F77-C6841AC64D26}"/>
              </a:ext>
            </a:extLst>
          </p:cNvPr>
          <p:cNvSpPr txBox="1"/>
          <p:nvPr/>
        </p:nvSpPr>
        <p:spPr>
          <a:xfrm>
            <a:off x="1" y="-947"/>
            <a:ext cx="12192000" cy="369332"/>
          </a:xfrm>
          <a:prstGeom prst="rect">
            <a:avLst/>
          </a:prstGeom>
          <a:solidFill>
            <a:schemeClr val="bg1">
              <a:lumMod val="85000"/>
            </a:schemeClr>
          </a:solidFill>
        </p:spPr>
        <p:txBody>
          <a:bodyPr wrap="square" rtlCol="0">
            <a:spAutoFit/>
          </a:bodyPr>
          <a:lstStyle/>
          <a:p>
            <a:pPr algn="ctr"/>
            <a:r>
              <a:rPr lang="en-US" dirty="0"/>
              <a:t>Fundamental Components of </a:t>
            </a:r>
            <a:r>
              <a:rPr lang="en-US" b="1" dirty="0"/>
              <a:t>Controlled Subdivision</a:t>
            </a:r>
          </a:p>
        </p:txBody>
      </p:sp>
      <p:sp>
        <p:nvSpPr>
          <p:cNvPr id="29" name="Rectangle 28">
            <a:extLst>
              <a:ext uri="{FF2B5EF4-FFF2-40B4-BE49-F238E27FC236}">
                <a16:creationId xmlns:a16="http://schemas.microsoft.com/office/drawing/2014/main" id="{AC942E1F-9707-4FD0-BB17-6443A3DCB609}"/>
              </a:ext>
            </a:extLst>
          </p:cNvPr>
          <p:cNvSpPr/>
          <p:nvPr/>
        </p:nvSpPr>
        <p:spPr>
          <a:xfrm>
            <a:off x="6212734" y="598450"/>
            <a:ext cx="5295920" cy="464871"/>
          </a:xfrm>
          <a:prstGeom prst="rect">
            <a:avLst/>
          </a:prstGeom>
        </p:spPr>
        <p:txBody>
          <a:bodyPr wrap="square">
            <a:spAutoFit/>
          </a:bodyPr>
          <a:lstStyle/>
          <a:p>
            <a:pPr>
              <a:lnSpc>
                <a:spcPct val="150000"/>
              </a:lnSpc>
            </a:pPr>
            <a:r>
              <a:rPr lang="en-US" dirty="0"/>
              <a:t>Intended use : Floor plan automation</a:t>
            </a:r>
          </a:p>
        </p:txBody>
      </p:sp>
      <p:pic>
        <p:nvPicPr>
          <p:cNvPr id="6" name="Picture 5">
            <a:extLst>
              <a:ext uri="{FF2B5EF4-FFF2-40B4-BE49-F238E27FC236}">
                <a16:creationId xmlns:a16="http://schemas.microsoft.com/office/drawing/2014/main" id="{7AD9C9D4-D7BE-46E1-9EC5-EC53B452083A}"/>
              </a:ext>
            </a:extLst>
          </p:cNvPr>
          <p:cNvPicPr>
            <a:picLocks noChangeAspect="1"/>
          </p:cNvPicPr>
          <p:nvPr/>
        </p:nvPicPr>
        <p:blipFill rotWithShape="1">
          <a:blip r:embed="rId13"/>
          <a:srcRect l="9142" t="27997" r="58750" b="49219"/>
          <a:stretch/>
        </p:blipFill>
        <p:spPr>
          <a:xfrm>
            <a:off x="7757513" y="2905642"/>
            <a:ext cx="776887" cy="310108"/>
          </a:xfrm>
          <a:prstGeom prst="rect">
            <a:avLst/>
          </a:prstGeom>
        </p:spPr>
      </p:pic>
    </p:spTree>
    <p:extLst>
      <p:ext uri="{BB962C8B-B14F-4D97-AF65-F5344CB8AC3E}">
        <p14:creationId xmlns:p14="http://schemas.microsoft.com/office/powerpoint/2010/main" val="3791859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A6B9CC9-8F21-419A-9B99-4738990F5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552" y="5334795"/>
            <a:ext cx="257060" cy="228571"/>
          </a:xfrm>
          <a:prstGeom prst="rect">
            <a:avLst/>
          </a:prstGeom>
        </p:spPr>
      </p:pic>
      <p:pic>
        <p:nvPicPr>
          <p:cNvPr id="34" name="Picture 33">
            <a:extLst>
              <a:ext uri="{FF2B5EF4-FFF2-40B4-BE49-F238E27FC236}">
                <a16:creationId xmlns:a16="http://schemas.microsoft.com/office/drawing/2014/main" id="{968C35DE-E976-43E1-8FB7-3C4F46AB1851}"/>
              </a:ext>
            </a:extLst>
          </p:cNvPr>
          <p:cNvPicPr>
            <a:picLocks noChangeAspect="1"/>
          </p:cNvPicPr>
          <p:nvPr/>
        </p:nvPicPr>
        <p:blipFill rotWithShape="1">
          <a:blip r:embed="rId4"/>
          <a:srcRect l="3815" t="36542" r="5460" b="26340"/>
          <a:stretch/>
        </p:blipFill>
        <p:spPr>
          <a:xfrm>
            <a:off x="4329565" y="4886939"/>
            <a:ext cx="5643490" cy="1298793"/>
          </a:xfrm>
          <a:prstGeom prst="rect">
            <a:avLst/>
          </a:prstGeom>
        </p:spPr>
      </p:pic>
      <p:pic>
        <p:nvPicPr>
          <p:cNvPr id="5" name="Picture 4">
            <a:extLst>
              <a:ext uri="{FF2B5EF4-FFF2-40B4-BE49-F238E27FC236}">
                <a16:creationId xmlns:a16="http://schemas.microsoft.com/office/drawing/2014/main" id="{263656A5-2AB0-4155-AD69-5D78403E751B}"/>
              </a:ext>
            </a:extLst>
          </p:cNvPr>
          <p:cNvPicPr>
            <a:picLocks noChangeAspect="1"/>
          </p:cNvPicPr>
          <p:nvPr/>
        </p:nvPicPr>
        <p:blipFill rotWithShape="1">
          <a:blip r:embed="rId5"/>
          <a:srcRect l="8046" t="35278" r="12860" b="33874"/>
          <a:stretch/>
        </p:blipFill>
        <p:spPr>
          <a:xfrm>
            <a:off x="3825353" y="1359144"/>
            <a:ext cx="6080646" cy="1334025"/>
          </a:xfrm>
          <a:prstGeom prst="rect">
            <a:avLst/>
          </a:prstGeom>
        </p:spPr>
      </p:pic>
      <p:pic>
        <p:nvPicPr>
          <p:cNvPr id="29" name="Picture 28">
            <a:extLst>
              <a:ext uri="{FF2B5EF4-FFF2-40B4-BE49-F238E27FC236}">
                <a16:creationId xmlns:a16="http://schemas.microsoft.com/office/drawing/2014/main" id="{332E06E9-C7E0-49A1-8231-899C2E30FDF7}"/>
              </a:ext>
            </a:extLst>
          </p:cNvPr>
          <p:cNvPicPr>
            <a:picLocks noChangeAspect="1"/>
          </p:cNvPicPr>
          <p:nvPr/>
        </p:nvPicPr>
        <p:blipFill rotWithShape="1">
          <a:blip r:embed="rId6"/>
          <a:srcRect l="7126" t="31775" r="9775" b="34364"/>
          <a:stretch/>
        </p:blipFill>
        <p:spPr>
          <a:xfrm>
            <a:off x="3756199" y="3069292"/>
            <a:ext cx="6080646" cy="1393725"/>
          </a:xfrm>
          <a:prstGeom prst="rect">
            <a:avLst/>
          </a:prstGeom>
        </p:spPr>
      </p:pic>
      <p:pic>
        <p:nvPicPr>
          <p:cNvPr id="7" name="Picture 6" descr="A picture containing music&#10;&#10;Description automatically generated">
            <a:extLst>
              <a:ext uri="{FF2B5EF4-FFF2-40B4-BE49-F238E27FC236}">
                <a16:creationId xmlns:a16="http://schemas.microsoft.com/office/drawing/2014/main" id="{76BFC345-7E84-4E3F-BB0F-8BAA75FB17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432" y="3673985"/>
            <a:ext cx="257060" cy="228571"/>
          </a:xfrm>
          <a:prstGeom prst="rect">
            <a:avLst/>
          </a:prstGeom>
        </p:spPr>
      </p:pic>
      <p:sp>
        <p:nvSpPr>
          <p:cNvPr id="10" name="TextBox 9">
            <a:extLst>
              <a:ext uri="{FF2B5EF4-FFF2-40B4-BE49-F238E27FC236}">
                <a16:creationId xmlns:a16="http://schemas.microsoft.com/office/drawing/2014/main" id="{C7D1D1D9-8D6E-4124-8AC1-1168EA53D6EF}"/>
              </a:ext>
            </a:extLst>
          </p:cNvPr>
          <p:cNvSpPr txBox="1"/>
          <p:nvPr/>
        </p:nvSpPr>
        <p:spPr>
          <a:xfrm>
            <a:off x="10317997" y="683130"/>
            <a:ext cx="1176516" cy="338554"/>
          </a:xfrm>
          <a:prstGeom prst="rect">
            <a:avLst/>
          </a:prstGeom>
          <a:noFill/>
        </p:spPr>
        <p:txBody>
          <a:bodyPr wrap="square" rtlCol="0">
            <a:spAutoFit/>
          </a:bodyPr>
          <a:lstStyle/>
          <a:p>
            <a:r>
              <a:rPr lang="en-US" sz="1600" dirty="0"/>
              <a:t>Illustration</a:t>
            </a:r>
          </a:p>
        </p:txBody>
      </p:sp>
      <p:sp>
        <p:nvSpPr>
          <p:cNvPr id="11" name="TextBox 10">
            <a:extLst>
              <a:ext uri="{FF2B5EF4-FFF2-40B4-BE49-F238E27FC236}">
                <a16:creationId xmlns:a16="http://schemas.microsoft.com/office/drawing/2014/main" id="{2C587889-6CE4-4251-AA2B-D2FFE48C43B0}"/>
              </a:ext>
            </a:extLst>
          </p:cNvPr>
          <p:cNvSpPr txBox="1"/>
          <p:nvPr/>
        </p:nvSpPr>
        <p:spPr>
          <a:xfrm>
            <a:off x="1097929" y="685931"/>
            <a:ext cx="1065865" cy="338554"/>
          </a:xfrm>
          <a:prstGeom prst="rect">
            <a:avLst/>
          </a:prstGeom>
          <a:noFill/>
        </p:spPr>
        <p:txBody>
          <a:bodyPr wrap="square" rtlCol="0">
            <a:spAutoFit/>
          </a:bodyPr>
          <a:lstStyle/>
          <a:p>
            <a:r>
              <a:rPr lang="en-US" sz="1600" dirty="0"/>
              <a:t>Name</a:t>
            </a:r>
          </a:p>
        </p:txBody>
      </p:sp>
      <p:sp>
        <p:nvSpPr>
          <p:cNvPr id="15" name="TextBox 14">
            <a:extLst>
              <a:ext uri="{FF2B5EF4-FFF2-40B4-BE49-F238E27FC236}">
                <a16:creationId xmlns:a16="http://schemas.microsoft.com/office/drawing/2014/main" id="{6B37DFB2-B53F-4993-8CEF-831A9F7C8148}"/>
              </a:ext>
            </a:extLst>
          </p:cNvPr>
          <p:cNvSpPr txBox="1"/>
          <p:nvPr/>
        </p:nvSpPr>
        <p:spPr>
          <a:xfrm>
            <a:off x="6891305" y="708332"/>
            <a:ext cx="1731035" cy="338554"/>
          </a:xfrm>
          <a:prstGeom prst="rect">
            <a:avLst/>
          </a:prstGeom>
          <a:noFill/>
        </p:spPr>
        <p:txBody>
          <a:bodyPr wrap="square" rtlCol="0">
            <a:spAutoFit/>
          </a:bodyPr>
          <a:lstStyle/>
          <a:p>
            <a:r>
              <a:rPr lang="en-US" sz="1600" dirty="0"/>
              <a:t>DOTS Component</a:t>
            </a:r>
          </a:p>
        </p:txBody>
      </p:sp>
      <p:sp>
        <p:nvSpPr>
          <p:cNvPr id="8" name="TextBox 7">
            <a:extLst>
              <a:ext uri="{FF2B5EF4-FFF2-40B4-BE49-F238E27FC236}">
                <a16:creationId xmlns:a16="http://schemas.microsoft.com/office/drawing/2014/main" id="{CA6D34AD-C4A6-4D05-9EAC-B71CF2072B77}"/>
              </a:ext>
            </a:extLst>
          </p:cNvPr>
          <p:cNvSpPr txBox="1"/>
          <p:nvPr/>
        </p:nvSpPr>
        <p:spPr>
          <a:xfrm>
            <a:off x="1110247" y="1864354"/>
            <a:ext cx="2230789" cy="584775"/>
          </a:xfrm>
          <a:prstGeom prst="rect">
            <a:avLst/>
          </a:prstGeom>
          <a:noFill/>
        </p:spPr>
        <p:txBody>
          <a:bodyPr wrap="square" rtlCol="0">
            <a:spAutoFit/>
          </a:bodyPr>
          <a:lstStyle/>
          <a:p>
            <a:r>
              <a:rPr lang="en-US" sz="1600" dirty="0"/>
              <a:t>Generate boundary and subdivide </a:t>
            </a:r>
          </a:p>
        </p:txBody>
      </p:sp>
      <p:sp>
        <p:nvSpPr>
          <p:cNvPr id="9" name="TextBox 8">
            <a:extLst>
              <a:ext uri="{FF2B5EF4-FFF2-40B4-BE49-F238E27FC236}">
                <a16:creationId xmlns:a16="http://schemas.microsoft.com/office/drawing/2014/main" id="{5C54F572-FCCD-4C3A-87AD-0FCDDF4A3A80}"/>
              </a:ext>
            </a:extLst>
          </p:cNvPr>
          <p:cNvSpPr txBox="1"/>
          <p:nvPr/>
        </p:nvSpPr>
        <p:spPr>
          <a:xfrm>
            <a:off x="1110247" y="3605719"/>
            <a:ext cx="2349571" cy="584775"/>
          </a:xfrm>
          <a:prstGeom prst="rect">
            <a:avLst/>
          </a:prstGeom>
          <a:noFill/>
        </p:spPr>
        <p:txBody>
          <a:bodyPr wrap="square" rtlCol="0">
            <a:spAutoFit/>
          </a:bodyPr>
          <a:lstStyle/>
          <a:p>
            <a:r>
              <a:rPr lang="en-US" sz="1600" dirty="0"/>
              <a:t>Input boundary and subdivide </a:t>
            </a:r>
          </a:p>
        </p:txBody>
      </p:sp>
      <p:sp>
        <p:nvSpPr>
          <p:cNvPr id="12" name="TextBox 11">
            <a:extLst>
              <a:ext uri="{FF2B5EF4-FFF2-40B4-BE49-F238E27FC236}">
                <a16:creationId xmlns:a16="http://schemas.microsoft.com/office/drawing/2014/main" id="{746D9C07-30E3-428D-AF4E-F1465EC356F6}"/>
              </a:ext>
            </a:extLst>
          </p:cNvPr>
          <p:cNvSpPr txBox="1"/>
          <p:nvPr/>
        </p:nvSpPr>
        <p:spPr>
          <a:xfrm>
            <a:off x="9053009" y="736375"/>
            <a:ext cx="783836" cy="307777"/>
          </a:xfrm>
          <a:prstGeom prst="rect">
            <a:avLst/>
          </a:prstGeom>
          <a:noFill/>
        </p:spPr>
        <p:txBody>
          <a:bodyPr wrap="square" rtlCol="0">
            <a:spAutoFit/>
          </a:bodyPr>
          <a:lstStyle/>
          <a:p>
            <a:r>
              <a:rPr lang="en-US" sz="1400" dirty="0"/>
              <a:t>Output</a:t>
            </a:r>
          </a:p>
        </p:txBody>
      </p:sp>
      <p:sp>
        <p:nvSpPr>
          <p:cNvPr id="13" name="TextBox 12">
            <a:extLst>
              <a:ext uri="{FF2B5EF4-FFF2-40B4-BE49-F238E27FC236}">
                <a16:creationId xmlns:a16="http://schemas.microsoft.com/office/drawing/2014/main" id="{C8EE9EF0-C034-4C2B-B913-5BA6286886C9}"/>
              </a:ext>
            </a:extLst>
          </p:cNvPr>
          <p:cNvSpPr txBox="1"/>
          <p:nvPr/>
        </p:nvSpPr>
        <p:spPr>
          <a:xfrm>
            <a:off x="5606892" y="752244"/>
            <a:ext cx="1420064" cy="307777"/>
          </a:xfrm>
          <a:prstGeom prst="rect">
            <a:avLst/>
          </a:prstGeom>
          <a:noFill/>
        </p:spPr>
        <p:txBody>
          <a:bodyPr wrap="square" rtlCol="0">
            <a:spAutoFit/>
          </a:bodyPr>
          <a:lstStyle/>
          <a:p>
            <a:r>
              <a:rPr lang="en-US" sz="1400" dirty="0"/>
              <a:t>Input</a:t>
            </a:r>
          </a:p>
        </p:txBody>
      </p:sp>
      <p:grpSp>
        <p:nvGrpSpPr>
          <p:cNvPr id="16" name="Group 15">
            <a:extLst>
              <a:ext uri="{FF2B5EF4-FFF2-40B4-BE49-F238E27FC236}">
                <a16:creationId xmlns:a16="http://schemas.microsoft.com/office/drawing/2014/main" id="{96235C07-C2A4-49D5-9242-7182543D1B4C}"/>
              </a:ext>
            </a:extLst>
          </p:cNvPr>
          <p:cNvGrpSpPr/>
          <p:nvPr/>
        </p:nvGrpSpPr>
        <p:grpSpPr>
          <a:xfrm>
            <a:off x="363682" y="683130"/>
            <a:ext cx="11363325" cy="5865716"/>
            <a:chOff x="363682" y="683130"/>
            <a:chExt cx="11363325" cy="5865716"/>
          </a:xfrm>
        </p:grpSpPr>
        <p:cxnSp>
          <p:nvCxnSpPr>
            <p:cNvPr id="17" name="Straight Connector 16">
              <a:extLst>
                <a:ext uri="{FF2B5EF4-FFF2-40B4-BE49-F238E27FC236}">
                  <a16:creationId xmlns:a16="http://schemas.microsoft.com/office/drawing/2014/main" id="{D9033937-4894-4DE9-81AC-79EF15DD3F53}"/>
                </a:ext>
              </a:extLst>
            </p:cNvPr>
            <p:cNvCxnSpPr>
              <a:cxnSpLocks/>
            </p:cNvCxnSpPr>
            <p:nvPr/>
          </p:nvCxnSpPr>
          <p:spPr>
            <a:xfrm flipH="1">
              <a:off x="363682" y="1169457"/>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A0F554-C0DF-4D0A-A064-CEEA5F80A154}"/>
                </a:ext>
              </a:extLst>
            </p:cNvPr>
            <p:cNvCxnSpPr>
              <a:cxnSpLocks/>
            </p:cNvCxnSpPr>
            <p:nvPr/>
          </p:nvCxnSpPr>
          <p:spPr>
            <a:xfrm flipH="1">
              <a:off x="363682" y="288123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FF6802D-12C7-41B1-80C6-93D8FD20AC9A}"/>
                </a:ext>
              </a:extLst>
            </p:cNvPr>
            <p:cNvGrpSpPr/>
            <p:nvPr/>
          </p:nvGrpSpPr>
          <p:grpSpPr>
            <a:xfrm>
              <a:off x="6421679" y="683130"/>
              <a:ext cx="2562845" cy="5865716"/>
              <a:chOff x="6421681" y="97278"/>
              <a:chExt cx="2562845" cy="6692256"/>
            </a:xfrm>
          </p:grpSpPr>
          <p:cxnSp>
            <p:nvCxnSpPr>
              <p:cNvPr id="21" name="Straight Connector 20">
                <a:extLst>
                  <a:ext uri="{FF2B5EF4-FFF2-40B4-BE49-F238E27FC236}">
                    <a16:creationId xmlns:a16="http://schemas.microsoft.com/office/drawing/2014/main" id="{5428E6B9-63D4-4245-9E69-F5320DAC0D62}"/>
                  </a:ext>
                </a:extLst>
              </p:cNvPr>
              <p:cNvCxnSpPr>
                <a:cxnSpLocks/>
              </p:cNvCxnSpPr>
              <p:nvPr/>
            </p:nvCxnSpPr>
            <p:spPr>
              <a:xfrm flipV="1">
                <a:off x="6421681"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596CB7-8D79-4B79-AF90-D086A397BE8E}"/>
                  </a:ext>
                </a:extLst>
              </p:cNvPr>
              <p:cNvCxnSpPr>
                <a:cxnSpLocks/>
              </p:cNvCxnSpPr>
              <p:nvPr/>
            </p:nvCxnSpPr>
            <p:spPr>
              <a:xfrm flipV="1">
                <a:off x="8984526"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a:extLst>
                <a:ext uri="{FF2B5EF4-FFF2-40B4-BE49-F238E27FC236}">
                  <a16:creationId xmlns:a16="http://schemas.microsoft.com/office/drawing/2014/main" id="{9E44668E-72FA-44F1-B709-A3F31DBDD553}"/>
                </a:ext>
              </a:extLst>
            </p:cNvPr>
            <p:cNvCxnSpPr>
              <a:cxnSpLocks/>
            </p:cNvCxnSpPr>
            <p:nvPr/>
          </p:nvCxnSpPr>
          <p:spPr>
            <a:xfrm flipH="1">
              <a:off x="363682" y="469531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39C4D18C-7562-4921-B261-07A480B0D4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810" y="1969072"/>
            <a:ext cx="205649" cy="177778"/>
          </a:xfrm>
          <a:prstGeom prst="rect">
            <a:avLst/>
          </a:prstGeom>
        </p:spPr>
      </p:pic>
      <p:pic>
        <p:nvPicPr>
          <p:cNvPr id="14" name="Picture 13">
            <a:extLst>
              <a:ext uri="{FF2B5EF4-FFF2-40B4-BE49-F238E27FC236}">
                <a16:creationId xmlns:a16="http://schemas.microsoft.com/office/drawing/2014/main" id="{CF577CB7-768C-42FC-8B35-F24B873C98AE}"/>
              </a:ext>
            </a:extLst>
          </p:cNvPr>
          <p:cNvPicPr>
            <a:picLocks noChangeAspect="1"/>
          </p:cNvPicPr>
          <p:nvPr/>
        </p:nvPicPr>
        <p:blipFill rotWithShape="1">
          <a:blip r:embed="rId9"/>
          <a:srcRect l="19103" t="3238" r="20694" b="8114"/>
          <a:stretch/>
        </p:blipFill>
        <p:spPr>
          <a:xfrm>
            <a:off x="10140297" y="1275532"/>
            <a:ext cx="1385895" cy="1411684"/>
          </a:xfrm>
          <a:prstGeom prst="rect">
            <a:avLst/>
          </a:prstGeom>
        </p:spPr>
      </p:pic>
      <p:pic>
        <p:nvPicPr>
          <p:cNvPr id="32" name="Picture 31">
            <a:extLst>
              <a:ext uri="{FF2B5EF4-FFF2-40B4-BE49-F238E27FC236}">
                <a16:creationId xmlns:a16="http://schemas.microsoft.com/office/drawing/2014/main" id="{EF3A7CDC-3470-4B55-A34E-1A0C41496011}"/>
              </a:ext>
            </a:extLst>
          </p:cNvPr>
          <p:cNvPicPr>
            <a:picLocks noChangeAspect="1"/>
          </p:cNvPicPr>
          <p:nvPr/>
        </p:nvPicPr>
        <p:blipFill rotWithShape="1">
          <a:blip r:embed="rId10"/>
          <a:srcRect l="18732" r="10473"/>
          <a:stretch/>
        </p:blipFill>
        <p:spPr>
          <a:xfrm>
            <a:off x="10293248" y="3113524"/>
            <a:ext cx="1254121" cy="1225444"/>
          </a:xfrm>
          <a:prstGeom prst="rect">
            <a:avLst/>
          </a:prstGeom>
        </p:spPr>
      </p:pic>
      <p:pic>
        <p:nvPicPr>
          <p:cNvPr id="33" name="Picture 32">
            <a:extLst>
              <a:ext uri="{FF2B5EF4-FFF2-40B4-BE49-F238E27FC236}">
                <a16:creationId xmlns:a16="http://schemas.microsoft.com/office/drawing/2014/main" id="{6CE7252D-C33A-40C2-B7A9-85BB42EF19F7}"/>
              </a:ext>
            </a:extLst>
          </p:cNvPr>
          <p:cNvPicPr>
            <a:picLocks noChangeAspect="1"/>
          </p:cNvPicPr>
          <p:nvPr/>
        </p:nvPicPr>
        <p:blipFill rotWithShape="1">
          <a:blip r:embed="rId11"/>
          <a:srcRect l="18732" t="4926" r="11365" b="1854"/>
          <a:stretch/>
        </p:blipFill>
        <p:spPr>
          <a:xfrm>
            <a:off x="10317997" y="5051654"/>
            <a:ext cx="1229371" cy="1134078"/>
          </a:xfrm>
          <a:prstGeom prst="rect">
            <a:avLst/>
          </a:prstGeom>
        </p:spPr>
      </p:pic>
      <p:sp>
        <p:nvSpPr>
          <p:cNvPr id="36" name="TextBox 35">
            <a:extLst>
              <a:ext uri="{FF2B5EF4-FFF2-40B4-BE49-F238E27FC236}">
                <a16:creationId xmlns:a16="http://schemas.microsoft.com/office/drawing/2014/main" id="{5320EF42-0164-48A0-B4F1-39FC5A87519A}"/>
              </a:ext>
            </a:extLst>
          </p:cNvPr>
          <p:cNvSpPr txBox="1"/>
          <p:nvPr/>
        </p:nvSpPr>
        <p:spPr>
          <a:xfrm>
            <a:off x="1097930" y="5260126"/>
            <a:ext cx="2243106" cy="584775"/>
          </a:xfrm>
          <a:prstGeom prst="rect">
            <a:avLst/>
          </a:prstGeom>
          <a:noFill/>
        </p:spPr>
        <p:txBody>
          <a:bodyPr wrap="square" rtlCol="0">
            <a:spAutoFit/>
          </a:bodyPr>
          <a:lstStyle/>
          <a:p>
            <a:r>
              <a:rPr lang="en-US" sz="1600" dirty="0"/>
              <a:t>Generate circulation – corridors / streets</a:t>
            </a:r>
          </a:p>
        </p:txBody>
      </p:sp>
      <p:sp>
        <p:nvSpPr>
          <p:cNvPr id="28" name="TextBox 27">
            <a:extLst>
              <a:ext uri="{FF2B5EF4-FFF2-40B4-BE49-F238E27FC236}">
                <a16:creationId xmlns:a16="http://schemas.microsoft.com/office/drawing/2014/main" id="{8DA04016-7E3D-4DD7-8CD7-61896897DC2A}"/>
              </a:ext>
            </a:extLst>
          </p:cNvPr>
          <p:cNvSpPr txBox="1"/>
          <p:nvPr/>
        </p:nvSpPr>
        <p:spPr>
          <a:xfrm>
            <a:off x="1" y="-947"/>
            <a:ext cx="12192000" cy="369332"/>
          </a:xfrm>
          <a:prstGeom prst="rect">
            <a:avLst/>
          </a:prstGeom>
          <a:solidFill>
            <a:schemeClr val="bg1">
              <a:lumMod val="85000"/>
            </a:schemeClr>
          </a:solidFill>
        </p:spPr>
        <p:txBody>
          <a:bodyPr wrap="square" rtlCol="0">
            <a:spAutoFit/>
          </a:bodyPr>
          <a:lstStyle/>
          <a:p>
            <a:pPr algn="ctr"/>
            <a:r>
              <a:rPr lang="en-US" dirty="0"/>
              <a:t>Fundamental Components for </a:t>
            </a:r>
            <a:r>
              <a:rPr lang="en-US" b="1" dirty="0"/>
              <a:t>controlled subdivision</a:t>
            </a:r>
          </a:p>
        </p:txBody>
      </p:sp>
    </p:spTree>
    <p:extLst>
      <p:ext uri="{BB962C8B-B14F-4D97-AF65-F5344CB8AC3E}">
        <p14:creationId xmlns:p14="http://schemas.microsoft.com/office/powerpoint/2010/main" val="2869392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3CF7DFB-BEFA-4CCC-B6FD-0350E7F68405}"/>
              </a:ext>
            </a:extLst>
          </p:cNvPr>
          <p:cNvPicPr>
            <a:picLocks noChangeAspect="1"/>
          </p:cNvPicPr>
          <p:nvPr/>
        </p:nvPicPr>
        <p:blipFill rotWithShape="1">
          <a:blip r:embed="rId3"/>
          <a:srcRect l="624" t="33889" r="9688" b="29445"/>
          <a:stretch/>
        </p:blipFill>
        <p:spPr>
          <a:xfrm>
            <a:off x="3844712" y="1491934"/>
            <a:ext cx="5702995" cy="1311490"/>
          </a:xfrm>
          <a:prstGeom prst="rect">
            <a:avLst/>
          </a:prstGeom>
        </p:spPr>
      </p:pic>
      <p:grpSp>
        <p:nvGrpSpPr>
          <p:cNvPr id="25" name="Group 24">
            <a:extLst>
              <a:ext uri="{FF2B5EF4-FFF2-40B4-BE49-F238E27FC236}">
                <a16:creationId xmlns:a16="http://schemas.microsoft.com/office/drawing/2014/main" id="{852198A6-AF7B-4719-BCA4-078E730A3A05}"/>
              </a:ext>
            </a:extLst>
          </p:cNvPr>
          <p:cNvGrpSpPr/>
          <p:nvPr/>
        </p:nvGrpSpPr>
        <p:grpSpPr>
          <a:xfrm>
            <a:off x="602500" y="1969072"/>
            <a:ext cx="253968" cy="1933484"/>
            <a:chOff x="600807" y="1969072"/>
            <a:chExt cx="253968" cy="1933484"/>
          </a:xfrm>
        </p:grpSpPr>
        <p:pic>
          <p:nvPicPr>
            <p:cNvPr id="23" name="Picture 22" descr="A picture containing table, furniture&#10;&#10;Description automatically generated">
              <a:extLst>
                <a:ext uri="{FF2B5EF4-FFF2-40B4-BE49-F238E27FC236}">
                  <a16:creationId xmlns:a16="http://schemas.microsoft.com/office/drawing/2014/main" id="{06E22CC4-D4C0-42FF-BD4A-CF62821DE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117" y="1969072"/>
              <a:ext cx="203175" cy="203175"/>
            </a:xfrm>
            <a:prstGeom prst="rect">
              <a:avLst/>
            </a:prstGeom>
          </p:spPr>
        </p:pic>
        <p:pic>
          <p:nvPicPr>
            <p:cNvPr id="24" name="Picture 23" descr="A picture containing wheel, transport&#10;&#10;Description automatically generated">
              <a:extLst>
                <a:ext uri="{FF2B5EF4-FFF2-40B4-BE49-F238E27FC236}">
                  <a16:creationId xmlns:a16="http://schemas.microsoft.com/office/drawing/2014/main" id="{7CC7D707-0CF1-4A4B-BD10-E56E87D003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807" y="3673985"/>
              <a:ext cx="253968" cy="228571"/>
            </a:xfrm>
            <a:prstGeom prst="rect">
              <a:avLst/>
            </a:prstGeom>
          </p:spPr>
        </p:pic>
      </p:grpSp>
      <p:sp>
        <p:nvSpPr>
          <p:cNvPr id="8" name="TextBox 7">
            <a:extLst>
              <a:ext uri="{FF2B5EF4-FFF2-40B4-BE49-F238E27FC236}">
                <a16:creationId xmlns:a16="http://schemas.microsoft.com/office/drawing/2014/main" id="{CA6D34AD-C4A6-4D05-9EAC-B71CF2072B77}"/>
              </a:ext>
            </a:extLst>
          </p:cNvPr>
          <p:cNvSpPr txBox="1"/>
          <p:nvPr/>
        </p:nvSpPr>
        <p:spPr>
          <a:xfrm>
            <a:off x="1110247" y="1914393"/>
            <a:ext cx="2129189" cy="584775"/>
          </a:xfrm>
          <a:prstGeom prst="rect">
            <a:avLst/>
          </a:prstGeom>
          <a:noFill/>
        </p:spPr>
        <p:txBody>
          <a:bodyPr wrap="square" rtlCol="0">
            <a:spAutoFit/>
          </a:bodyPr>
          <a:lstStyle/>
          <a:p>
            <a:r>
              <a:rPr lang="en-US" sz="1600" dirty="0"/>
              <a:t>Generate spaces and occupy a plane</a:t>
            </a:r>
          </a:p>
        </p:txBody>
      </p:sp>
      <p:sp>
        <p:nvSpPr>
          <p:cNvPr id="9" name="TextBox 8">
            <a:extLst>
              <a:ext uri="{FF2B5EF4-FFF2-40B4-BE49-F238E27FC236}">
                <a16:creationId xmlns:a16="http://schemas.microsoft.com/office/drawing/2014/main" id="{5C54F572-FCCD-4C3A-87AD-0FCDDF4A3A80}"/>
              </a:ext>
            </a:extLst>
          </p:cNvPr>
          <p:cNvSpPr txBox="1"/>
          <p:nvPr/>
        </p:nvSpPr>
        <p:spPr>
          <a:xfrm>
            <a:off x="1110248" y="3605719"/>
            <a:ext cx="1968232" cy="584775"/>
          </a:xfrm>
          <a:prstGeom prst="rect">
            <a:avLst/>
          </a:prstGeom>
          <a:noFill/>
        </p:spPr>
        <p:txBody>
          <a:bodyPr wrap="square" rtlCol="0">
            <a:spAutoFit/>
          </a:bodyPr>
          <a:lstStyle/>
          <a:p>
            <a:r>
              <a:rPr lang="en-US" sz="1600" dirty="0"/>
              <a:t>Place spaces along the periphery</a:t>
            </a:r>
          </a:p>
        </p:txBody>
      </p:sp>
      <p:sp>
        <p:nvSpPr>
          <p:cNvPr id="10" name="TextBox 9">
            <a:extLst>
              <a:ext uri="{FF2B5EF4-FFF2-40B4-BE49-F238E27FC236}">
                <a16:creationId xmlns:a16="http://schemas.microsoft.com/office/drawing/2014/main" id="{C7D1D1D9-8D6E-4124-8AC1-1168EA53D6EF}"/>
              </a:ext>
            </a:extLst>
          </p:cNvPr>
          <p:cNvSpPr txBox="1"/>
          <p:nvPr/>
        </p:nvSpPr>
        <p:spPr>
          <a:xfrm>
            <a:off x="10317997" y="683130"/>
            <a:ext cx="1176516" cy="338554"/>
          </a:xfrm>
          <a:prstGeom prst="rect">
            <a:avLst/>
          </a:prstGeom>
          <a:noFill/>
        </p:spPr>
        <p:txBody>
          <a:bodyPr wrap="square" rtlCol="0">
            <a:spAutoFit/>
          </a:bodyPr>
          <a:lstStyle/>
          <a:p>
            <a:r>
              <a:rPr lang="en-US" sz="1600" dirty="0"/>
              <a:t>Illustration</a:t>
            </a:r>
          </a:p>
        </p:txBody>
      </p:sp>
      <p:sp>
        <p:nvSpPr>
          <p:cNvPr id="11" name="TextBox 10">
            <a:extLst>
              <a:ext uri="{FF2B5EF4-FFF2-40B4-BE49-F238E27FC236}">
                <a16:creationId xmlns:a16="http://schemas.microsoft.com/office/drawing/2014/main" id="{2C587889-6CE4-4251-AA2B-D2FFE48C43B0}"/>
              </a:ext>
            </a:extLst>
          </p:cNvPr>
          <p:cNvSpPr txBox="1"/>
          <p:nvPr/>
        </p:nvSpPr>
        <p:spPr>
          <a:xfrm>
            <a:off x="1097929" y="685931"/>
            <a:ext cx="1065865" cy="338554"/>
          </a:xfrm>
          <a:prstGeom prst="rect">
            <a:avLst/>
          </a:prstGeom>
          <a:noFill/>
        </p:spPr>
        <p:txBody>
          <a:bodyPr wrap="square" rtlCol="0">
            <a:spAutoFit/>
          </a:bodyPr>
          <a:lstStyle/>
          <a:p>
            <a:r>
              <a:rPr lang="en-US" sz="1600" dirty="0"/>
              <a:t>Name</a:t>
            </a:r>
          </a:p>
        </p:txBody>
      </p:sp>
      <p:sp>
        <p:nvSpPr>
          <p:cNvPr id="12" name="TextBox 11">
            <a:extLst>
              <a:ext uri="{FF2B5EF4-FFF2-40B4-BE49-F238E27FC236}">
                <a16:creationId xmlns:a16="http://schemas.microsoft.com/office/drawing/2014/main" id="{746D9C07-30E3-428D-AF4E-F1465EC356F6}"/>
              </a:ext>
            </a:extLst>
          </p:cNvPr>
          <p:cNvSpPr txBox="1"/>
          <p:nvPr/>
        </p:nvSpPr>
        <p:spPr>
          <a:xfrm>
            <a:off x="9053009" y="736375"/>
            <a:ext cx="783836" cy="307777"/>
          </a:xfrm>
          <a:prstGeom prst="rect">
            <a:avLst/>
          </a:prstGeom>
          <a:noFill/>
        </p:spPr>
        <p:txBody>
          <a:bodyPr wrap="square" rtlCol="0">
            <a:spAutoFit/>
          </a:bodyPr>
          <a:lstStyle/>
          <a:p>
            <a:r>
              <a:rPr lang="en-US" sz="1400" dirty="0"/>
              <a:t>Output</a:t>
            </a:r>
          </a:p>
        </p:txBody>
      </p:sp>
      <p:sp>
        <p:nvSpPr>
          <p:cNvPr id="13" name="TextBox 12">
            <a:extLst>
              <a:ext uri="{FF2B5EF4-FFF2-40B4-BE49-F238E27FC236}">
                <a16:creationId xmlns:a16="http://schemas.microsoft.com/office/drawing/2014/main" id="{C8EE9EF0-C034-4C2B-B913-5BA6286886C9}"/>
              </a:ext>
            </a:extLst>
          </p:cNvPr>
          <p:cNvSpPr txBox="1"/>
          <p:nvPr/>
        </p:nvSpPr>
        <p:spPr>
          <a:xfrm>
            <a:off x="5606892" y="752244"/>
            <a:ext cx="1420064" cy="307777"/>
          </a:xfrm>
          <a:prstGeom prst="rect">
            <a:avLst/>
          </a:prstGeom>
          <a:noFill/>
        </p:spPr>
        <p:txBody>
          <a:bodyPr wrap="square" rtlCol="0">
            <a:spAutoFit/>
          </a:bodyPr>
          <a:lstStyle/>
          <a:p>
            <a:r>
              <a:rPr lang="en-US" sz="1400" dirty="0"/>
              <a:t>Input</a:t>
            </a:r>
          </a:p>
        </p:txBody>
      </p:sp>
      <p:sp>
        <p:nvSpPr>
          <p:cNvPr id="15" name="TextBox 14">
            <a:extLst>
              <a:ext uri="{FF2B5EF4-FFF2-40B4-BE49-F238E27FC236}">
                <a16:creationId xmlns:a16="http://schemas.microsoft.com/office/drawing/2014/main" id="{6B37DFB2-B53F-4993-8CEF-831A9F7C8148}"/>
              </a:ext>
            </a:extLst>
          </p:cNvPr>
          <p:cNvSpPr txBox="1"/>
          <p:nvPr/>
        </p:nvSpPr>
        <p:spPr>
          <a:xfrm>
            <a:off x="6891305" y="708332"/>
            <a:ext cx="1731035" cy="338554"/>
          </a:xfrm>
          <a:prstGeom prst="rect">
            <a:avLst/>
          </a:prstGeom>
          <a:noFill/>
        </p:spPr>
        <p:txBody>
          <a:bodyPr wrap="square" rtlCol="0">
            <a:spAutoFit/>
          </a:bodyPr>
          <a:lstStyle/>
          <a:p>
            <a:r>
              <a:rPr lang="en-US" sz="1600" dirty="0"/>
              <a:t>DOTS Component</a:t>
            </a:r>
          </a:p>
        </p:txBody>
      </p:sp>
      <p:pic>
        <p:nvPicPr>
          <p:cNvPr id="26" name="Picture 25">
            <a:extLst>
              <a:ext uri="{FF2B5EF4-FFF2-40B4-BE49-F238E27FC236}">
                <a16:creationId xmlns:a16="http://schemas.microsoft.com/office/drawing/2014/main" id="{68AB8554-3271-47BE-8306-087E3CCC58C4}"/>
              </a:ext>
            </a:extLst>
          </p:cNvPr>
          <p:cNvPicPr>
            <a:picLocks noChangeAspect="1"/>
          </p:cNvPicPr>
          <p:nvPr/>
        </p:nvPicPr>
        <p:blipFill rotWithShape="1">
          <a:blip r:embed="rId6"/>
          <a:srcRect l="5191" t="26599" r="4863" b="31535"/>
          <a:stretch/>
        </p:blipFill>
        <p:spPr>
          <a:xfrm>
            <a:off x="3844712" y="3069292"/>
            <a:ext cx="5992133" cy="1568853"/>
          </a:xfrm>
          <a:prstGeom prst="rect">
            <a:avLst/>
          </a:prstGeom>
        </p:spPr>
      </p:pic>
      <p:grpSp>
        <p:nvGrpSpPr>
          <p:cNvPr id="16" name="Group 15">
            <a:extLst>
              <a:ext uri="{FF2B5EF4-FFF2-40B4-BE49-F238E27FC236}">
                <a16:creationId xmlns:a16="http://schemas.microsoft.com/office/drawing/2014/main" id="{96235C07-C2A4-49D5-9242-7182543D1B4C}"/>
              </a:ext>
            </a:extLst>
          </p:cNvPr>
          <p:cNvGrpSpPr/>
          <p:nvPr/>
        </p:nvGrpSpPr>
        <p:grpSpPr>
          <a:xfrm>
            <a:off x="363682" y="683130"/>
            <a:ext cx="11363325" cy="5865716"/>
            <a:chOff x="363682" y="683130"/>
            <a:chExt cx="11363325" cy="5865716"/>
          </a:xfrm>
        </p:grpSpPr>
        <p:cxnSp>
          <p:nvCxnSpPr>
            <p:cNvPr id="17" name="Straight Connector 16">
              <a:extLst>
                <a:ext uri="{FF2B5EF4-FFF2-40B4-BE49-F238E27FC236}">
                  <a16:creationId xmlns:a16="http://schemas.microsoft.com/office/drawing/2014/main" id="{D9033937-4894-4DE9-81AC-79EF15DD3F53}"/>
                </a:ext>
              </a:extLst>
            </p:cNvPr>
            <p:cNvCxnSpPr>
              <a:cxnSpLocks/>
            </p:cNvCxnSpPr>
            <p:nvPr/>
          </p:nvCxnSpPr>
          <p:spPr>
            <a:xfrm flipH="1">
              <a:off x="363682" y="1169457"/>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DA0F554-C0DF-4D0A-A064-CEEA5F80A154}"/>
                </a:ext>
              </a:extLst>
            </p:cNvPr>
            <p:cNvCxnSpPr>
              <a:cxnSpLocks/>
            </p:cNvCxnSpPr>
            <p:nvPr/>
          </p:nvCxnSpPr>
          <p:spPr>
            <a:xfrm flipH="1">
              <a:off x="363682" y="288123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FF6802D-12C7-41B1-80C6-93D8FD20AC9A}"/>
                </a:ext>
              </a:extLst>
            </p:cNvPr>
            <p:cNvGrpSpPr/>
            <p:nvPr/>
          </p:nvGrpSpPr>
          <p:grpSpPr>
            <a:xfrm>
              <a:off x="6421679" y="683130"/>
              <a:ext cx="2562845" cy="5865716"/>
              <a:chOff x="6421681" y="97278"/>
              <a:chExt cx="2562845" cy="6692256"/>
            </a:xfrm>
          </p:grpSpPr>
          <p:cxnSp>
            <p:nvCxnSpPr>
              <p:cNvPr id="21" name="Straight Connector 20">
                <a:extLst>
                  <a:ext uri="{FF2B5EF4-FFF2-40B4-BE49-F238E27FC236}">
                    <a16:creationId xmlns:a16="http://schemas.microsoft.com/office/drawing/2014/main" id="{5428E6B9-63D4-4245-9E69-F5320DAC0D62}"/>
                  </a:ext>
                </a:extLst>
              </p:cNvPr>
              <p:cNvCxnSpPr>
                <a:cxnSpLocks/>
              </p:cNvCxnSpPr>
              <p:nvPr/>
            </p:nvCxnSpPr>
            <p:spPr>
              <a:xfrm flipV="1">
                <a:off x="6421681"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B596CB7-8D79-4B79-AF90-D086A397BE8E}"/>
                  </a:ext>
                </a:extLst>
              </p:cNvPr>
              <p:cNvCxnSpPr>
                <a:cxnSpLocks/>
              </p:cNvCxnSpPr>
              <p:nvPr/>
            </p:nvCxnSpPr>
            <p:spPr>
              <a:xfrm flipV="1">
                <a:off x="8984526"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7" name="Picture 26">
            <a:extLst>
              <a:ext uri="{FF2B5EF4-FFF2-40B4-BE49-F238E27FC236}">
                <a16:creationId xmlns:a16="http://schemas.microsoft.com/office/drawing/2014/main" id="{288DE658-89EB-471A-B335-C13A0E181959}"/>
              </a:ext>
            </a:extLst>
          </p:cNvPr>
          <p:cNvPicPr>
            <a:picLocks noChangeAspect="1"/>
          </p:cNvPicPr>
          <p:nvPr/>
        </p:nvPicPr>
        <p:blipFill rotWithShape="1">
          <a:blip r:embed="rId7"/>
          <a:srcRect l="23421" t="5973" r="6474" b="-718"/>
          <a:stretch/>
        </p:blipFill>
        <p:spPr>
          <a:xfrm>
            <a:off x="10131928" y="3213120"/>
            <a:ext cx="1474920" cy="1378872"/>
          </a:xfrm>
          <a:prstGeom prst="rect">
            <a:avLst/>
          </a:prstGeom>
        </p:spPr>
      </p:pic>
      <p:pic>
        <p:nvPicPr>
          <p:cNvPr id="28" name="Picture 27">
            <a:extLst>
              <a:ext uri="{FF2B5EF4-FFF2-40B4-BE49-F238E27FC236}">
                <a16:creationId xmlns:a16="http://schemas.microsoft.com/office/drawing/2014/main" id="{B29BA243-535E-49DB-8597-CBF569D3499E}"/>
              </a:ext>
            </a:extLst>
          </p:cNvPr>
          <p:cNvPicPr>
            <a:picLocks noChangeAspect="1"/>
          </p:cNvPicPr>
          <p:nvPr/>
        </p:nvPicPr>
        <p:blipFill rotWithShape="1">
          <a:blip r:embed="rId8"/>
          <a:srcRect l="9300" t="11257" r="6900" b="13079"/>
          <a:stretch/>
        </p:blipFill>
        <p:spPr>
          <a:xfrm>
            <a:off x="9759464" y="1483283"/>
            <a:ext cx="1967543" cy="1228936"/>
          </a:xfrm>
          <a:prstGeom prst="rect">
            <a:avLst/>
          </a:prstGeom>
        </p:spPr>
      </p:pic>
      <p:sp>
        <p:nvSpPr>
          <p:cNvPr id="31" name="TextBox 30">
            <a:extLst>
              <a:ext uri="{FF2B5EF4-FFF2-40B4-BE49-F238E27FC236}">
                <a16:creationId xmlns:a16="http://schemas.microsoft.com/office/drawing/2014/main" id="{98285D45-0D11-4D48-BBA9-9C34E53BCBC0}"/>
              </a:ext>
            </a:extLst>
          </p:cNvPr>
          <p:cNvSpPr txBox="1"/>
          <p:nvPr/>
        </p:nvSpPr>
        <p:spPr>
          <a:xfrm>
            <a:off x="1" y="-947"/>
            <a:ext cx="12192000" cy="369332"/>
          </a:xfrm>
          <a:prstGeom prst="rect">
            <a:avLst/>
          </a:prstGeom>
          <a:solidFill>
            <a:schemeClr val="bg1">
              <a:lumMod val="85000"/>
            </a:schemeClr>
          </a:solidFill>
        </p:spPr>
        <p:txBody>
          <a:bodyPr wrap="square" rtlCol="0">
            <a:spAutoFit/>
          </a:bodyPr>
          <a:lstStyle/>
          <a:p>
            <a:pPr algn="ctr"/>
            <a:r>
              <a:rPr lang="en-US" dirty="0"/>
              <a:t>Fundamental Components for </a:t>
            </a:r>
            <a:r>
              <a:rPr lang="en-US" b="1" dirty="0"/>
              <a:t>controlled subdivision</a:t>
            </a:r>
          </a:p>
        </p:txBody>
      </p:sp>
    </p:spTree>
    <p:extLst>
      <p:ext uri="{BB962C8B-B14F-4D97-AF65-F5344CB8AC3E}">
        <p14:creationId xmlns:p14="http://schemas.microsoft.com/office/powerpoint/2010/main" val="120775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EEBA87-2E39-42E9-95FF-B8BFAF4E71E9}"/>
              </a:ext>
            </a:extLst>
          </p:cNvPr>
          <p:cNvPicPr>
            <a:picLocks noChangeAspect="1"/>
          </p:cNvPicPr>
          <p:nvPr/>
        </p:nvPicPr>
        <p:blipFill rotWithShape="1">
          <a:blip r:embed="rId2"/>
          <a:srcRect l="30076" t="16667" r="20944" b="21111"/>
          <a:stretch/>
        </p:blipFill>
        <p:spPr>
          <a:xfrm>
            <a:off x="990600" y="366548"/>
            <a:ext cx="2945524" cy="2795752"/>
          </a:xfrm>
          <a:prstGeom prst="rect">
            <a:avLst/>
          </a:prstGeom>
        </p:spPr>
      </p:pic>
      <p:pic>
        <p:nvPicPr>
          <p:cNvPr id="6" name="Picture 5">
            <a:extLst>
              <a:ext uri="{FF2B5EF4-FFF2-40B4-BE49-F238E27FC236}">
                <a16:creationId xmlns:a16="http://schemas.microsoft.com/office/drawing/2014/main" id="{498572B8-CF41-412E-A063-AD63782D854A}"/>
              </a:ext>
            </a:extLst>
          </p:cNvPr>
          <p:cNvPicPr>
            <a:picLocks noChangeAspect="1"/>
          </p:cNvPicPr>
          <p:nvPr/>
        </p:nvPicPr>
        <p:blipFill rotWithShape="1">
          <a:blip r:embed="rId3"/>
          <a:srcRect l="30076" t="16667" r="21775" b="21111"/>
          <a:stretch/>
        </p:blipFill>
        <p:spPr>
          <a:xfrm>
            <a:off x="4572000" y="366548"/>
            <a:ext cx="2895600" cy="2795752"/>
          </a:xfrm>
          <a:prstGeom prst="rect">
            <a:avLst/>
          </a:prstGeom>
        </p:spPr>
      </p:pic>
      <p:pic>
        <p:nvPicPr>
          <p:cNvPr id="7" name="Picture 6">
            <a:extLst>
              <a:ext uri="{FF2B5EF4-FFF2-40B4-BE49-F238E27FC236}">
                <a16:creationId xmlns:a16="http://schemas.microsoft.com/office/drawing/2014/main" id="{2B53E923-2AE1-488B-8F1C-9B70F5AD6559}"/>
              </a:ext>
            </a:extLst>
          </p:cNvPr>
          <p:cNvPicPr>
            <a:picLocks noChangeAspect="1"/>
          </p:cNvPicPr>
          <p:nvPr/>
        </p:nvPicPr>
        <p:blipFill rotWithShape="1">
          <a:blip r:embed="rId4"/>
          <a:srcRect l="29246" t="16667" r="20114" b="23333"/>
          <a:stretch/>
        </p:blipFill>
        <p:spPr>
          <a:xfrm>
            <a:off x="8103476" y="366548"/>
            <a:ext cx="3045372" cy="2695903"/>
          </a:xfrm>
          <a:prstGeom prst="rect">
            <a:avLst/>
          </a:prstGeom>
        </p:spPr>
      </p:pic>
      <p:pic>
        <p:nvPicPr>
          <p:cNvPr id="8" name="Picture 7">
            <a:extLst>
              <a:ext uri="{FF2B5EF4-FFF2-40B4-BE49-F238E27FC236}">
                <a16:creationId xmlns:a16="http://schemas.microsoft.com/office/drawing/2014/main" id="{24AA56A5-D108-420B-BEB2-F281C2CDB6D2}"/>
              </a:ext>
            </a:extLst>
          </p:cNvPr>
          <p:cNvPicPr>
            <a:picLocks noChangeAspect="1"/>
          </p:cNvPicPr>
          <p:nvPr/>
        </p:nvPicPr>
        <p:blipFill rotWithShape="1">
          <a:blip r:embed="rId5"/>
          <a:srcRect l="8492" t="14445" r="2681" b="1111"/>
          <a:stretch/>
        </p:blipFill>
        <p:spPr>
          <a:xfrm>
            <a:off x="4530970" y="3733800"/>
            <a:ext cx="3505199" cy="2489674"/>
          </a:xfrm>
          <a:prstGeom prst="rect">
            <a:avLst/>
          </a:prstGeom>
        </p:spPr>
      </p:pic>
      <p:pic>
        <p:nvPicPr>
          <p:cNvPr id="9" name="Picture 8">
            <a:extLst>
              <a:ext uri="{FF2B5EF4-FFF2-40B4-BE49-F238E27FC236}">
                <a16:creationId xmlns:a16="http://schemas.microsoft.com/office/drawing/2014/main" id="{89976015-F06B-480E-A4EB-900F7233F26A}"/>
              </a:ext>
            </a:extLst>
          </p:cNvPr>
          <p:cNvPicPr>
            <a:picLocks noChangeAspect="1"/>
          </p:cNvPicPr>
          <p:nvPr/>
        </p:nvPicPr>
        <p:blipFill rotWithShape="1">
          <a:blip r:embed="rId6"/>
          <a:srcRect l="15133" t="23333" r="7661" b="2222"/>
          <a:stretch/>
        </p:blipFill>
        <p:spPr>
          <a:xfrm>
            <a:off x="8458201" y="3657600"/>
            <a:ext cx="3733799" cy="2689941"/>
          </a:xfrm>
          <a:prstGeom prst="rect">
            <a:avLst/>
          </a:prstGeom>
        </p:spPr>
      </p:pic>
      <p:pic>
        <p:nvPicPr>
          <p:cNvPr id="10" name="Picture 9">
            <a:extLst>
              <a:ext uri="{FF2B5EF4-FFF2-40B4-BE49-F238E27FC236}">
                <a16:creationId xmlns:a16="http://schemas.microsoft.com/office/drawing/2014/main" id="{035B4B6F-0B75-4E10-8736-BFBE46E8C9F6}"/>
              </a:ext>
            </a:extLst>
          </p:cNvPr>
          <p:cNvPicPr>
            <a:picLocks noChangeAspect="1"/>
          </p:cNvPicPr>
          <p:nvPr/>
        </p:nvPicPr>
        <p:blipFill rotWithShape="1">
          <a:blip r:embed="rId7"/>
          <a:srcRect t="18889" r="67500" b="65555"/>
          <a:stretch/>
        </p:blipFill>
        <p:spPr>
          <a:xfrm>
            <a:off x="1" y="3924199"/>
            <a:ext cx="4343400" cy="1169377"/>
          </a:xfrm>
          <a:prstGeom prst="rect">
            <a:avLst/>
          </a:prstGeom>
        </p:spPr>
      </p:pic>
      <p:pic>
        <p:nvPicPr>
          <p:cNvPr id="12" name="Picture 11">
            <a:extLst>
              <a:ext uri="{FF2B5EF4-FFF2-40B4-BE49-F238E27FC236}">
                <a16:creationId xmlns:a16="http://schemas.microsoft.com/office/drawing/2014/main" id="{529FFD4F-8F8F-4390-AB08-3C029D5BD6B0}"/>
              </a:ext>
            </a:extLst>
          </p:cNvPr>
          <p:cNvPicPr>
            <a:picLocks noChangeAspect="1"/>
          </p:cNvPicPr>
          <p:nvPr/>
        </p:nvPicPr>
        <p:blipFill rotWithShape="1">
          <a:blip r:embed="rId8"/>
          <a:srcRect t="17778" r="67500" b="66667"/>
          <a:stretch/>
        </p:blipFill>
        <p:spPr>
          <a:xfrm>
            <a:off x="1" y="5093576"/>
            <a:ext cx="4343400" cy="1169377"/>
          </a:xfrm>
          <a:prstGeom prst="rect">
            <a:avLst/>
          </a:prstGeom>
        </p:spPr>
      </p:pic>
      <p:cxnSp>
        <p:nvCxnSpPr>
          <p:cNvPr id="14" name="Straight Arrow Connector 13">
            <a:extLst>
              <a:ext uri="{FF2B5EF4-FFF2-40B4-BE49-F238E27FC236}">
                <a16:creationId xmlns:a16="http://schemas.microsoft.com/office/drawing/2014/main" id="{07FA0998-EE6B-4AC6-BFC2-75217249F2AC}"/>
              </a:ext>
            </a:extLst>
          </p:cNvPr>
          <p:cNvCxnSpPr>
            <a:cxnSpLocks/>
          </p:cNvCxnSpPr>
          <p:nvPr/>
        </p:nvCxnSpPr>
        <p:spPr>
          <a:xfrm>
            <a:off x="4114800" y="1764424"/>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0A035C6-6B94-4A59-A28D-6A113F694F49}"/>
              </a:ext>
            </a:extLst>
          </p:cNvPr>
          <p:cNvCxnSpPr>
            <a:cxnSpLocks/>
          </p:cNvCxnSpPr>
          <p:nvPr/>
        </p:nvCxnSpPr>
        <p:spPr>
          <a:xfrm>
            <a:off x="7696200" y="1764424"/>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19851A-3A85-49B8-8DE2-9EDCC84F02D8}"/>
              </a:ext>
            </a:extLst>
          </p:cNvPr>
          <p:cNvCxnSpPr>
            <a:cxnSpLocks/>
          </p:cNvCxnSpPr>
          <p:nvPr/>
        </p:nvCxnSpPr>
        <p:spPr>
          <a:xfrm flipH="1">
            <a:off x="7505953" y="2896584"/>
            <a:ext cx="776199" cy="761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55866B-9BEB-4584-84B0-45D8659DBBF9}"/>
              </a:ext>
            </a:extLst>
          </p:cNvPr>
          <p:cNvCxnSpPr>
            <a:cxnSpLocks/>
          </p:cNvCxnSpPr>
          <p:nvPr/>
        </p:nvCxnSpPr>
        <p:spPr>
          <a:xfrm>
            <a:off x="8126922" y="500257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23898FCD-F532-42A8-8BED-2900B16990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35196" y="344028"/>
            <a:ext cx="370922" cy="333829"/>
          </a:xfrm>
          <a:prstGeom prst="rect">
            <a:avLst/>
          </a:prstGeom>
        </p:spPr>
      </p:pic>
      <p:pic>
        <p:nvPicPr>
          <p:cNvPr id="22" name="Picture 21" descr="A picture containing music&#10;&#10;Description automatically generated">
            <a:extLst>
              <a:ext uri="{FF2B5EF4-FFF2-40B4-BE49-F238E27FC236}">
                <a16:creationId xmlns:a16="http://schemas.microsoft.com/office/drawing/2014/main" id="{37A3ED35-38F6-4DF1-9E91-DB6DEB85DDB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04930" y="338273"/>
            <a:ext cx="403368" cy="363030"/>
          </a:xfrm>
          <a:prstGeom prst="rect">
            <a:avLst/>
          </a:prstGeom>
        </p:spPr>
      </p:pic>
      <p:pic>
        <p:nvPicPr>
          <p:cNvPr id="23" name="Picture 22" descr="A picture containing wheel, transport&#10;&#10;Description automatically generated">
            <a:extLst>
              <a:ext uri="{FF2B5EF4-FFF2-40B4-BE49-F238E27FC236}">
                <a16:creationId xmlns:a16="http://schemas.microsoft.com/office/drawing/2014/main" id="{5D370202-0999-4140-8F12-BC8EA6D609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2247" y="366548"/>
            <a:ext cx="403368" cy="363030"/>
          </a:xfrm>
          <a:prstGeom prst="rect">
            <a:avLst/>
          </a:prstGeom>
        </p:spPr>
      </p:pic>
      <p:pic>
        <p:nvPicPr>
          <p:cNvPr id="24" name="Picture 23">
            <a:extLst>
              <a:ext uri="{FF2B5EF4-FFF2-40B4-BE49-F238E27FC236}">
                <a16:creationId xmlns:a16="http://schemas.microsoft.com/office/drawing/2014/main" id="{B0B370F4-97BE-492B-9F50-869639620A2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79104" y="301426"/>
            <a:ext cx="485719" cy="376431"/>
          </a:xfrm>
          <a:prstGeom prst="rect">
            <a:avLst/>
          </a:prstGeom>
        </p:spPr>
      </p:pic>
      <p:pic>
        <p:nvPicPr>
          <p:cNvPr id="25" name="Picture 24" descr="A picture containing wheel, transport&#10;&#10;Description automatically generated">
            <a:extLst>
              <a:ext uri="{FF2B5EF4-FFF2-40B4-BE49-F238E27FC236}">
                <a16:creationId xmlns:a16="http://schemas.microsoft.com/office/drawing/2014/main" id="{E74071FD-7E38-4C31-8534-6389023BA51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96634" y="3657600"/>
            <a:ext cx="403368" cy="363030"/>
          </a:xfrm>
          <a:prstGeom prst="rect">
            <a:avLst/>
          </a:prstGeom>
        </p:spPr>
      </p:pic>
      <p:pic>
        <p:nvPicPr>
          <p:cNvPr id="27" name="Picture 26">
            <a:extLst>
              <a:ext uri="{FF2B5EF4-FFF2-40B4-BE49-F238E27FC236}">
                <a16:creationId xmlns:a16="http://schemas.microsoft.com/office/drawing/2014/main" id="{943ABADE-EA93-4AF6-988C-FEA2E3844F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40800" y="3739555"/>
            <a:ext cx="370922" cy="333829"/>
          </a:xfrm>
          <a:prstGeom prst="rect">
            <a:avLst/>
          </a:prstGeom>
        </p:spPr>
      </p:pic>
      <p:pic>
        <p:nvPicPr>
          <p:cNvPr id="28" name="Picture 27" descr="A picture containing music&#10;&#10;Description automatically generated">
            <a:extLst>
              <a:ext uri="{FF2B5EF4-FFF2-40B4-BE49-F238E27FC236}">
                <a16:creationId xmlns:a16="http://schemas.microsoft.com/office/drawing/2014/main" id="{D12193CB-09D9-43D1-98A5-5E5685AEAC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10534" y="3733800"/>
            <a:ext cx="403368" cy="363030"/>
          </a:xfrm>
          <a:prstGeom prst="rect">
            <a:avLst/>
          </a:prstGeom>
        </p:spPr>
      </p:pic>
      <p:sp>
        <p:nvSpPr>
          <p:cNvPr id="30" name="TextBox 29">
            <a:extLst>
              <a:ext uri="{FF2B5EF4-FFF2-40B4-BE49-F238E27FC236}">
                <a16:creationId xmlns:a16="http://schemas.microsoft.com/office/drawing/2014/main" id="{404FAFB5-DD66-465C-A646-632DA26C2700}"/>
              </a:ext>
            </a:extLst>
          </p:cNvPr>
          <p:cNvSpPr txBox="1"/>
          <p:nvPr/>
        </p:nvSpPr>
        <p:spPr>
          <a:xfrm>
            <a:off x="533400" y="2286000"/>
            <a:ext cx="228600" cy="369332"/>
          </a:xfrm>
          <a:prstGeom prst="rect">
            <a:avLst/>
          </a:prstGeom>
          <a:noFill/>
        </p:spPr>
        <p:txBody>
          <a:bodyPr wrap="square" rtlCol="0">
            <a:spAutoFit/>
          </a:bodyPr>
          <a:lstStyle/>
          <a:p>
            <a:r>
              <a:rPr lang="en-US" b="1" dirty="0"/>
              <a:t>1</a:t>
            </a:r>
          </a:p>
        </p:txBody>
      </p:sp>
      <p:sp>
        <p:nvSpPr>
          <p:cNvPr id="31" name="TextBox 30">
            <a:extLst>
              <a:ext uri="{FF2B5EF4-FFF2-40B4-BE49-F238E27FC236}">
                <a16:creationId xmlns:a16="http://schemas.microsoft.com/office/drawing/2014/main" id="{60B99BB9-99F1-4A95-8E8F-A732B0319982}"/>
              </a:ext>
            </a:extLst>
          </p:cNvPr>
          <p:cNvSpPr txBox="1"/>
          <p:nvPr/>
        </p:nvSpPr>
        <p:spPr>
          <a:xfrm>
            <a:off x="4343400" y="2286000"/>
            <a:ext cx="228600" cy="369332"/>
          </a:xfrm>
          <a:prstGeom prst="rect">
            <a:avLst/>
          </a:prstGeom>
          <a:noFill/>
        </p:spPr>
        <p:txBody>
          <a:bodyPr wrap="square" rtlCol="0">
            <a:spAutoFit/>
          </a:bodyPr>
          <a:lstStyle/>
          <a:p>
            <a:r>
              <a:rPr lang="en-US" b="1" dirty="0"/>
              <a:t>2</a:t>
            </a:r>
          </a:p>
        </p:txBody>
      </p:sp>
      <p:sp>
        <p:nvSpPr>
          <p:cNvPr id="32" name="TextBox 31">
            <a:extLst>
              <a:ext uri="{FF2B5EF4-FFF2-40B4-BE49-F238E27FC236}">
                <a16:creationId xmlns:a16="http://schemas.microsoft.com/office/drawing/2014/main" id="{A863C828-C7CF-4D25-A46E-28AE5FADAE5E}"/>
              </a:ext>
            </a:extLst>
          </p:cNvPr>
          <p:cNvSpPr txBox="1"/>
          <p:nvPr/>
        </p:nvSpPr>
        <p:spPr>
          <a:xfrm>
            <a:off x="7896234" y="2286000"/>
            <a:ext cx="228600" cy="369332"/>
          </a:xfrm>
          <a:prstGeom prst="rect">
            <a:avLst/>
          </a:prstGeom>
          <a:noFill/>
        </p:spPr>
        <p:txBody>
          <a:bodyPr wrap="square" rtlCol="0">
            <a:spAutoFit/>
          </a:bodyPr>
          <a:lstStyle/>
          <a:p>
            <a:r>
              <a:rPr lang="en-US" b="1" dirty="0"/>
              <a:t>3</a:t>
            </a:r>
          </a:p>
        </p:txBody>
      </p:sp>
      <p:sp>
        <p:nvSpPr>
          <p:cNvPr id="33" name="TextBox 32">
            <a:extLst>
              <a:ext uri="{FF2B5EF4-FFF2-40B4-BE49-F238E27FC236}">
                <a16:creationId xmlns:a16="http://schemas.microsoft.com/office/drawing/2014/main" id="{EA393EA6-174F-4165-AC28-BDEC32AD63E0}"/>
              </a:ext>
            </a:extLst>
          </p:cNvPr>
          <p:cNvSpPr txBox="1"/>
          <p:nvPr/>
        </p:nvSpPr>
        <p:spPr>
          <a:xfrm>
            <a:off x="4580792" y="5667617"/>
            <a:ext cx="228600" cy="369332"/>
          </a:xfrm>
          <a:prstGeom prst="rect">
            <a:avLst/>
          </a:prstGeom>
          <a:noFill/>
        </p:spPr>
        <p:txBody>
          <a:bodyPr wrap="square" rtlCol="0">
            <a:spAutoFit/>
          </a:bodyPr>
          <a:lstStyle/>
          <a:p>
            <a:r>
              <a:rPr lang="en-US" b="1" dirty="0"/>
              <a:t>4</a:t>
            </a:r>
          </a:p>
        </p:txBody>
      </p:sp>
      <p:sp>
        <p:nvSpPr>
          <p:cNvPr id="34" name="TextBox 33">
            <a:extLst>
              <a:ext uri="{FF2B5EF4-FFF2-40B4-BE49-F238E27FC236}">
                <a16:creationId xmlns:a16="http://schemas.microsoft.com/office/drawing/2014/main" id="{92D41317-AEED-4DEF-8378-E453DD790F73}"/>
              </a:ext>
            </a:extLst>
          </p:cNvPr>
          <p:cNvSpPr txBox="1"/>
          <p:nvPr/>
        </p:nvSpPr>
        <p:spPr>
          <a:xfrm>
            <a:off x="8597661" y="5667617"/>
            <a:ext cx="228600" cy="369332"/>
          </a:xfrm>
          <a:prstGeom prst="rect">
            <a:avLst/>
          </a:prstGeom>
          <a:noFill/>
        </p:spPr>
        <p:txBody>
          <a:bodyPr wrap="square" rtlCol="0">
            <a:spAutoFit/>
          </a:bodyPr>
          <a:lstStyle/>
          <a:p>
            <a:r>
              <a:rPr lang="en-US" b="1" dirty="0"/>
              <a:t>5</a:t>
            </a:r>
          </a:p>
        </p:txBody>
      </p:sp>
      <p:sp>
        <p:nvSpPr>
          <p:cNvPr id="35" name="TextBox 34">
            <a:extLst>
              <a:ext uri="{FF2B5EF4-FFF2-40B4-BE49-F238E27FC236}">
                <a16:creationId xmlns:a16="http://schemas.microsoft.com/office/drawing/2014/main" id="{CB931506-1B57-48C8-8C53-BF793F646319}"/>
              </a:ext>
            </a:extLst>
          </p:cNvPr>
          <p:cNvSpPr txBox="1"/>
          <p:nvPr/>
        </p:nvSpPr>
        <p:spPr>
          <a:xfrm>
            <a:off x="537965" y="3537137"/>
            <a:ext cx="812728" cy="369332"/>
          </a:xfrm>
          <a:prstGeom prst="rect">
            <a:avLst/>
          </a:prstGeom>
          <a:noFill/>
        </p:spPr>
        <p:txBody>
          <a:bodyPr wrap="square" rtlCol="0">
            <a:spAutoFit/>
          </a:bodyPr>
          <a:lstStyle/>
          <a:p>
            <a:r>
              <a:rPr lang="en-US" b="1" dirty="0"/>
              <a:t>Inputs</a:t>
            </a:r>
          </a:p>
        </p:txBody>
      </p:sp>
    </p:spTree>
    <p:extLst>
      <p:ext uri="{BB962C8B-B14F-4D97-AF65-F5344CB8AC3E}">
        <p14:creationId xmlns:p14="http://schemas.microsoft.com/office/powerpoint/2010/main" val="766530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FA9760-9C7D-49FF-BA0D-44406ED4CCA6}"/>
              </a:ext>
            </a:extLst>
          </p:cNvPr>
          <p:cNvSpPr txBox="1"/>
          <p:nvPr/>
        </p:nvSpPr>
        <p:spPr>
          <a:xfrm>
            <a:off x="1751377" y="569881"/>
            <a:ext cx="3049223" cy="423449"/>
          </a:xfrm>
          <a:prstGeom prst="rect">
            <a:avLst/>
          </a:prstGeom>
          <a:noFill/>
        </p:spPr>
        <p:txBody>
          <a:bodyPr wrap="square" rtlCol="0">
            <a:spAutoFit/>
          </a:bodyPr>
          <a:lstStyle/>
          <a:p>
            <a:pPr>
              <a:lnSpc>
                <a:spcPct val="150000"/>
              </a:lnSpc>
            </a:pPr>
            <a:r>
              <a:rPr lang="en-US" sz="1600" b="1" dirty="0"/>
              <a:t>Input Sample : Adjacency</a:t>
            </a:r>
          </a:p>
        </p:txBody>
      </p:sp>
      <p:grpSp>
        <p:nvGrpSpPr>
          <p:cNvPr id="82" name="Group 81">
            <a:extLst>
              <a:ext uri="{FF2B5EF4-FFF2-40B4-BE49-F238E27FC236}">
                <a16:creationId xmlns:a16="http://schemas.microsoft.com/office/drawing/2014/main" id="{34EB5DC2-AD8E-45A3-94F0-D857AD316B85}"/>
              </a:ext>
            </a:extLst>
          </p:cNvPr>
          <p:cNvGrpSpPr/>
          <p:nvPr/>
        </p:nvGrpSpPr>
        <p:grpSpPr>
          <a:xfrm>
            <a:off x="657225" y="1114424"/>
            <a:ext cx="5274278" cy="1251833"/>
            <a:chOff x="627330" y="721265"/>
            <a:chExt cx="4679608" cy="1110690"/>
          </a:xfrm>
        </p:grpSpPr>
        <p:pic>
          <p:nvPicPr>
            <p:cNvPr id="4" name="Picture 3">
              <a:extLst>
                <a:ext uri="{FF2B5EF4-FFF2-40B4-BE49-F238E27FC236}">
                  <a16:creationId xmlns:a16="http://schemas.microsoft.com/office/drawing/2014/main" id="{147747CA-3E40-46D2-A22E-E26FB32453A4}"/>
                </a:ext>
              </a:extLst>
            </p:cNvPr>
            <p:cNvPicPr>
              <a:picLocks noChangeAspect="1"/>
            </p:cNvPicPr>
            <p:nvPr/>
          </p:nvPicPr>
          <p:blipFill rotWithShape="1">
            <a:blip r:embed="rId3"/>
            <a:srcRect l="5991" t="24758" r="11344" b="40361"/>
            <a:stretch/>
          </p:blipFill>
          <p:spPr>
            <a:xfrm>
              <a:off x="627330" y="721265"/>
              <a:ext cx="4679608" cy="1110690"/>
            </a:xfrm>
            <a:prstGeom prst="rect">
              <a:avLst/>
            </a:prstGeom>
          </p:spPr>
        </p:pic>
        <p:cxnSp>
          <p:nvCxnSpPr>
            <p:cNvPr id="12" name="Straight Connector 11">
              <a:extLst>
                <a:ext uri="{FF2B5EF4-FFF2-40B4-BE49-F238E27FC236}">
                  <a16:creationId xmlns:a16="http://schemas.microsoft.com/office/drawing/2014/main" id="{9A5F92D2-822F-44ED-964F-0DF7E1F4ED0C}"/>
                </a:ext>
              </a:extLst>
            </p:cNvPr>
            <p:cNvCxnSpPr>
              <a:cxnSpLocks/>
            </p:cNvCxnSpPr>
            <p:nvPr/>
          </p:nvCxnSpPr>
          <p:spPr>
            <a:xfrm>
              <a:off x="2694547" y="1377610"/>
              <a:ext cx="47548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C5348D-F2FB-4C47-AA13-FDD4E70033A5}"/>
                </a:ext>
              </a:extLst>
            </p:cNvPr>
            <p:cNvCxnSpPr>
              <a:cxnSpLocks/>
            </p:cNvCxnSpPr>
            <p:nvPr/>
          </p:nvCxnSpPr>
          <p:spPr>
            <a:xfrm>
              <a:off x="3742154" y="1051526"/>
              <a:ext cx="52272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AAB71B-4877-49BB-8B63-437D6E968646}"/>
                </a:ext>
              </a:extLst>
            </p:cNvPr>
            <p:cNvCxnSpPr>
              <a:cxnSpLocks/>
            </p:cNvCxnSpPr>
            <p:nvPr/>
          </p:nvCxnSpPr>
          <p:spPr>
            <a:xfrm>
              <a:off x="4777099" y="1755782"/>
              <a:ext cx="5227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CB49360-28A2-4DFF-BAE7-21AF075E3CC3}"/>
              </a:ext>
            </a:extLst>
          </p:cNvPr>
          <p:cNvGrpSpPr/>
          <p:nvPr/>
        </p:nvGrpSpPr>
        <p:grpSpPr>
          <a:xfrm>
            <a:off x="685694" y="2362225"/>
            <a:ext cx="2695681" cy="1162113"/>
            <a:chOff x="1495319" y="2290328"/>
            <a:chExt cx="2695681" cy="1162113"/>
          </a:xfrm>
        </p:grpSpPr>
        <p:sp>
          <p:nvSpPr>
            <p:cNvPr id="6" name="TextBox 5">
              <a:extLst>
                <a:ext uri="{FF2B5EF4-FFF2-40B4-BE49-F238E27FC236}">
                  <a16:creationId xmlns:a16="http://schemas.microsoft.com/office/drawing/2014/main" id="{D2CF29B6-0999-4F59-9769-B055F6854C02}"/>
                </a:ext>
              </a:extLst>
            </p:cNvPr>
            <p:cNvSpPr txBox="1"/>
            <p:nvPr/>
          </p:nvSpPr>
          <p:spPr>
            <a:xfrm>
              <a:off x="1495319" y="2290328"/>
              <a:ext cx="2695681" cy="1162113"/>
            </a:xfrm>
            <a:prstGeom prst="rect">
              <a:avLst/>
            </a:prstGeom>
            <a:noFill/>
          </p:spPr>
          <p:txBody>
            <a:bodyPr wrap="square" rtlCol="0">
              <a:spAutoFit/>
            </a:bodyPr>
            <a:lstStyle/>
            <a:p>
              <a:pPr>
                <a:lnSpc>
                  <a:spcPct val="150000"/>
                </a:lnSpc>
              </a:pPr>
              <a:r>
                <a:rPr lang="en-US" sz="1600" b="1" dirty="0"/>
                <a:t>Adjacency Constraints</a:t>
              </a:r>
            </a:p>
            <a:p>
              <a:pPr>
                <a:lnSpc>
                  <a:spcPct val="150000"/>
                </a:lnSpc>
              </a:pPr>
              <a:r>
                <a:rPr lang="en-US" sz="1600" dirty="0"/>
                <a:t>a &amp; c should be together</a:t>
              </a:r>
            </a:p>
            <a:p>
              <a:pPr>
                <a:lnSpc>
                  <a:spcPct val="150000"/>
                </a:lnSpc>
              </a:pPr>
              <a:r>
                <a:rPr lang="en-US" sz="1600" dirty="0"/>
                <a:t>e should be separated</a:t>
              </a:r>
            </a:p>
          </p:txBody>
        </p:sp>
        <p:cxnSp>
          <p:nvCxnSpPr>
            <p:cNvPr id="18" name="Straight Connector 17">
              <a:extLst>
                <a:ext uri="{FF2B5EF4-FFF2-40B4-BE49-F238E27FC236}">
                  <a16:creationId xmlns:a16="http://schemas.microsoft.com/office/drawing/2014/main" id="{2A81C54E-14F6-48D0-945A-181DA1F34E19}"/>
                </a:ext>
              </a:extLst>
            </p:cNvPr>
            <p:cNvCxnSpPr>
              <a:cxnSpLocks/>
            </p:cNvCxnSpPr>
            <p:nvPr/>
          </p:nvCxnSpPr>
          <p:spPr>
            <a:xfrm>
              <a:off x="3668276" y="3041979"/>
              <a:ext cx="52272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87D02B9-C5C9-4E1C-8A95-3A6786C1181A}"/>
                </a:ext>
              </a:extLst>
            </p:cNvPr>
            <p:cNvCxnSpPr>
              <a:cxnSpLocks/>
            </p:cNvCxnSpPr>
            <p:nvPr/>
          </p:nvCxnSpPr>
          <p:spPr>
            <a:xfrm>
              <a:off x="3668276" y="3333750"/>
              <a:ext cx="5227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AB2149CE-52C9-44D5-BB91-30BF2372A179}"/>
              </a:ext>
            </a:extLst>
          </p:cNvPr>
          <p:cNvGrpSpPr/>
          <p:nvPr/>
        </p:nvGrpSpPr>
        <p:grpSpPr>
          <a:xfrm>
            <a:off x="6648449" y="1114425"/>
            <a:ext cx="5365013" cy="1247800"/>
            <a:chOff x="6546236" y="1009650"/>
            <a:chExt cx="5365013" cy="1247800"/>
          </a:xfrm>
        </p:grpSpPr>
        <p:pic>
          <p:nvPicPr>
            <p:cNvPr id="55" name="Picture 54">
              <a:extLst>
                <a:ext uri="{FF2B5EF4-FFF2-40B4-BE49-F238E27FC236}">
                  <a16:creationId xmlns:a16="http://schemas.microsoft.com/office/drawing/2014/main" id="{A2E7137F-5852-40F9-BBB6-C38E007DD592}"/>
                </a:ext>
              </a:extLst>
            </p:cNvPr>
            <p:cNvPicPr>
              <a:picLocks noChangeAspect="1"/>
            </p:cNvPicPr>
            <p:nvPr/>
          </p:nvPicPr>
          <p:blipFill rotWithShape="1">
            <a:blip r:embed="rId4"/>
            <a:srcRect l="3590" t="23194" r="36094" b="51866"/>
            <a:stretch/>
          </p:blipFill>
          <p:spPr>
            <a:xfrm>
              <a:off x="6546236" y="1009650"/>
              <a:ext cx="5365013" cy="1247800"/>
            </a:xfrm>
            <a:prstGeom prst="rect">
              <a:avLst/>
            </a:prstGeom>
          </p:spPr>
        </p:pic>
        <p:cxnSp>
          <p:nvCxnSpPr>
            <p:cNvPr id="56" name="Straight Connector 55">
              <a:extLst>
                <a:ext uri="{FF2B5EF4-FFF2-40B4-BE49-F238E27FC236}">
                  <a16:creationId xmlns:a16="http://schemas.microsoft.com/office/drawing/2014/main" id="{6D025BBE-996B-44B2-923A-4852E300B16D}"/>
                </a:ext>
              </a:extLst>
            </p:cNvPr>
            <p:cNvCxnSpPr>
              <a:cxnSpLocks/>
            </p:cNvCxnSpPr>
            <p:nvPr/>
          </p:nvCxnSpPr>
          <p:spPr>
            <a:xfrm>
              <a:off x="8992610" y="1757825"/>
              <a:ext cx="43579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1588614-5242-46E2-AA86-789AD34930E8}"/>
                </a:ext>
              </a:extLst>
            </p:cNvPr>
            <p:cNvCxnSpPr>
              <a:cxnSpLocks/>
            </p:cNvCxnSpPr>
            <p:nvPr/>
          </p:nvCxnSpPr>
          <p:spPr>
            <a:xfrm>
              <a:off x="10169624" y="1388346"/>
              <a:ext cx="47908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073E104-C663-4AAB-85F6-B4613810B141}"/>
                </a:ext>
              </a:extLst>
            </p:cNvPr>
            <p:cNvCxnSpPr>
              <a:cxnSpLocks/>
            </p:cNvCxnSpPr>
            <p:nvPr/>
          </p:nvCxnSpPr>
          <p:spPr>
            <a:xfrm>
              <a:off x="11404357" y="2157312"/>
              <a:ext cx="47908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74659341-0869-4086-9A4B-B1AB3EB8B6CB}"/>
              </a:ext>
            </a:extLst>
          </p:cNvPr>
          <p:cNvSpPr txBox="1"/>
          <p:nvPr/>
        </p:nvSpPr>
        <p:spPr>
          <a:xfrm>
            <a:off x="7523951" y="585987"/>
            <a:ext cx="3667924" cy="423449"/>
          </a:xfrm>
          <a:prstGeom prst="rect">
            <a:avLst/>
          </a:prstGeom>
          <a:noFill/>
        </p:spPr>
        <p:txBody>
          <a:bodyPr wrap="square" rtlCol="0">
            <a:spAutoFit/>
          </a:bodyPr>
          <a:lstStyle/>
          <a:p>
            <a:pPr>
              <a:lnSpc>
                <a:spcPct val="150000"/>
              </a:lnSpc>
            </a:pPr>
            <a:r>
              <a:rPr lang="en-US" sz="1600" b="1" dirty="0"/>
              <a:t>Input Sample 2 : Area &amp; Adjacency</a:t>
            </a:r>
          </a:p>
        </p:txBody>
      </p:sp>
      <p:grpSp>
        <p:nvGrpSpPr>
          <p:cNvPr id="16" name="Group 15">
            <a:extLst>
              <a:ext uri="{FF2B5EF4-FFF2-40B4-BE49-F238E27FC236}">
                <a16:creationId xmlns:a16="http://schemas.microsoft.com/office/drawing/2014/main" id="{1003C573-A4E1-4FF1-B821-73F1A8A0E16D}"/>
              </a:ext>
            </a:extLst>
          </p:cNvPr>
          <p:cNvGrpSpPr/>
          <p:nvPr/>
        </p:nvGrpSpPr>
        <p:grpSpPr>
          <a:xfrm>
            <a:off x="556756" y="3658860"/>
            <a:ext cx="10744757" cy="2978798"/>
            <a:chOff x="556756" y="3586525"/>
            <a:chExt cx="10744757" cy="2978798"/>
          </a:xfrm>
        </p:grpSpPr>
        <p:pic>
          <p:nvPicPr>
            <p:cNvPr id="27" name="Picture 26">
              <a:extLst>
                <a:ext uri="{FF2B5EF4-FFF2-40B4-BE49-F238E27FC236}">
                  <a16:creationId xmlns:a16="http://schemas.microsoft.com/office/drawing/2014/main" id="{6472AA92-1E57-44F7-8431-A1ED692DE887}"/>
                </a:ext>
              </a:extLst>
            </p:cNvPr>
            <p:cNvPicPr>
              <a:picLocks noChangeAspect="1"/>
            </p:cNvPicPr>
            <p:nvPr/>
          </p:nvPicPr>
          <p:blipFill rotWithShape="1">
            <a:blip r:embed="rId5"/>
            <a:srcRect l="37705" t="11877" r="41843" b="6084"/>
            <a:stretch/>
          </p:blipFill>
          <p:spPr>
            <a:xfrm>
              <a:off x="3582967" y="3868983"/>
              <a:ext cx="1502183" cy="2658815"/>
            </a:xfrm>
            <a:prstGeom prst="rect">
              <a:avLst/>
            </a:prstGeom>
          </p:spPr>
        </p:pic>
        <p:cxnSp>
          <p:nvCxnSpPr>
            <p:cNvPr id="28" name="Straight Connector 27">
              <a:extLst>
                <a:ext uri="{FF2B5EF4-FFF2-40B4-BE49-F238E27FC236}">
                  <a16:creationId xmlns:a16="http://schemas.microsoft.com/office/drawing/2014/main" id="{9EDAD5C5-64D1-40F6-9E70-0E35716C9068}"/>
                </a:ext>
              </a:extLst>
            </p:cNvPr>
            <p:cNvCxnSpPr>
              <a:cxnSpLocks/>
            </p:cNvCxnSpPr>
            <p:nvPr/>
          </p:nvCxnSpPr>
          <p:spPr>
            <a:xfrm>
              <a:off x="3990220" y="4348308"/>
              <a:ext cx="346521" cy="1669900"/>
            </a:xfrm>
            <a:prstGeom prst="line">
              <a:avLst/>
            </a:prstGeom>
            <a:ln w="38100">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8FD378FC-ED4E-44AD-BDDF-C4E91D34B68C}"/>
                </a:ext>
              </a:extLst>
            </p:cNvPr>
            <p:cNvSpPr/>
            <p:nvPr/>
          </p:nvSpPr>
          <p:spPr>
            <a:xfrm>
              <a:off x="4199718" y="4543969"/>
              <a:ext cx="885432" cy="373698"/>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5160A9E-25A9-4FB1-8A07-1189966437CF}"/>
                </a:ext>
              </a:extLst>
            </p:cNvPr>
            <p:cNvGrpSpPr/>
            <p:nvPr/>
          </p:nvGrpSpPr>
          <p:grpSpPr>
            <a:xfrm>
              <a:off x="556756" y="3657978"/>
              <a:ext cx="2914599" cy="2907345"/>
              <a:chOff x="556756" y="3548971"/>
              <a:chExt cx="2908061" cy="2900823"/>
            </a:xfrm>
          </p:grpSpPr>
          <p:grpSp>
            <p:nvGrpSpPr>
              <p:cNvPr id="54" name="Group 53">
                <a:extLst>
                  <a:ext uri="{FF2B5EF4-FFF2-40B4-BE49-F238E27FC236}">
                    <a16:creationId xmlns:a16="http://schemas.microsoft.com/office/drawing/2014/main" id="{72AE0109-B551-4FF9-8610-6C2D3CAB70BB}"/>
                  </a:ext>
                </a:extLst>
              </p:cNvPr>
              <p:cNvGrpSpPr/>
              <p:nvPr/>
            </p:nvGrpSpPr>
            <p:grpSpPr>
              <a:xfrm>
                <a:off x="556756" y="3593826"/>
                <a:ext cx="2908061" cy="2855968"/>
                <a:chOff x="184518" y="2979634"/>
                <a:chExt cx="3657601" cy="3592082"/>
              </a:xfrm>
            </p:grpSpPr>
            <p:pic>
              <p:nvPicPr>
                <p:cNvPr id="7" name="Picture 6">
                  <a:extLst>
                    <a:ext uri="{FF2B5EF4-FFF2-40B4-BE49-F238E27FC236}">
                      <a16:creationId xmlns:a16="http://schemas.microsoft.com/office/drawing/2014/main" id="{DF7EB246-4C8C-4E0F-95A7-0329E306F561}"/>
                    </a:ext>
                  </a:extLst>
                </p:cNvPr>
                <p:cNvPicPr>
                  <a:picLocks noChangeAspect="1"/>
                </p:cNvPicPr>
                <p:nvPr/>
              </p:nvPicPr>
              <p:blipFill rotWithShape="1">
                <a:blip r:embed="rId6"/>
                <a:srcRect l="31325" t="4873" r="29082" b="7004"/>
                <a:stretch/>
              </p:blipFill>
              <p:spPr>
                <a:xfrm>
                  <a:off x="184518" y="2979634"/>
                  <a:ext cx="3657601" cy="3592082"/>
                </a:xfrm>
                <a:prstGeom prst="rect">
                  <a:avLst/>
                </a:prstGeom>
              </p:spPr>
            </p:pic>
            <p:cxnSp>
              <p:nvCxnSpPr>
                <p:cNvPr id="10" name="Straight Connector 9">
                  <a:extLst>
                    <a:ext uri="{FF2B5EF4-FFF2-40B4-BE49-F238E27FC236}">
                      <a16:creationId xmlns:a16="http://schemas.microsoft.com/office/drawing/2014/main" id="{45EA64AB-1240-40E4-8B77-624F41B86C4D}"/>
                    </a:ext>
                  </a:extLst>
                </p:cNvPr>
                <p:cNvCxnSpPr>
                  <a:cxnSpLocks/>
                </p:cNvCxnSpPr>
                <p:nvPr/>
              </p:nvCxnSpPr>
              <p:spPr>
                <a:xfrm flipV="1">
                  <a:off x="1184062" y="4745956"/>
                  <a:ext cx="1748229" cy="308511"/>
                </a:xfrm>
                <a:prstGeom prst="line">
                  <a:avLst/>
                </a:prstGeom>
                <a:ln w="38100">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B163F48E-8E5E-47C2-8514-A9677C4AE86B}"/>
                    </a:ext>
                  </a:extLst>
                </p:cNvPr>
                <p:cNvSpPr/>
                <p:nvPr/>
              </p:nvSpPr>
              <p:spPr>
                <a:xfrm rot="20923235">
                  <a:off x="1673075" y="5812723"/>
                  <a:ext cx="1255778" cy="470018"/>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descr="A picture containing wheel, transport&#10;&#10;Description automatically generated">
                <a:extLst>
                  <a:ext uri="{FF2B5EF4-FFF2-40B4-BE49-F238E27FC236}">
                    <a16:creationId xmlns:a16="http://schemas.microsoft.com/office/drawing/2014/main" id="{68893BEE-EC36-400D-8DD8-6F9D2065E7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7197" y="3548971"/>
                <a:ext cx="224275" cy="201848"/>
              </a:xfrm>
              <a:prstGeom prst="rect">
                <a:avLst/>
              </a:prstGeom>
            </p:spPr>
          </p:pic>
        </p:grpSp>
        <p:pic>
          <p:nvPicPr>
            <p:cNvPr id="43" name="Picture 42">
              <a:extLst>
                <a:ext uri="{FF2B5EF4-FFF2-40B4-BE49-F238E27FC236}">
                  <a16:creationId xmlns:a16="http://schemas.microsoft.com/office/drawing/2014/main" id="{835CC615-9F07-4E9C-A46C-0A4E272688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2612" y="3657978"/>
              <a:ext cx="181605" cy="156993"/>
            </a:xfrm>
            <a:prstGeom prst="rect">
              <a:avLst/>
            </a:prstGeom>
          </p:spPr>
        </p:pic>
        <p:grpSp>
          <p:nvGrpSpPr>
            <p:cNvPr id="86" name="Group 85">
              <a:extLst>
                <a:ext uri="{FF2B5EF4-FFF2-40B4-BE49-F238E27FC236}">
                  <a16:creationId xmlns:a16="http://schemas.microsoft.com/office/drawing/2014/main" id="{DDD9EB00-129A-4D68-BF93-3D284BD42FEE}"/>
                </a:ext>
              </a:extLst>
            </p:cNvPr>
            <p:cNvGrpSpPr/>
            <p:nvPr/>
          </p:nvGrpSpPr>
          <p:grpSpPr>
            <a:xfrm>
              <a:off x="6696048" y="3586525"/>
              <a:ext cx="4605465" cy="2966675"/>
              <a:chOff x="6346727" y="3268431"/>
              <a:chExt cx="5215202" cy="3359446"/>
            </a:xfrm>
          </p:grpSpPr>
          <p:pic>
            <p:nvPicPr>
              <p:cNvPr id="71" name="Picture 70">
                <a:extLst>
                  <a:ext uri="{FF2B5EF4-FFF2-40B4-BE49-F238E27FC236}">
                    <a16:creationId xmlns:a16="http://schemas.microsoft.com/office/drawing/2014/main" id="{5BC58D7B-B82F-4CD6-8F05-82C7D617D8FE}"/>
                  </a:ext>
                </a:extLst>
              </p:cNvPr>
              <p:cNvPicPr>
                <a:picLocks noChangeAspect="1"/>
              </p:cNvPicPr>
              <p:nvPr/>
            </p:nvPicPr>
            <p:blipFill rotWithShape="1">
              <a:blip r:embed="rId9"/>
              <a:srcRect l="37364" t="16799" r="40564" b="5135"/>
              <a:stretch/>
            </p:blipFill>
            <p:spPr>
              <a:xfrm>
                <a:off x="9616769" y="3569749"/>
                <a:ext cx="1945160" cy="3035498"/>
              </a:xfrm>
              <a:prstGeom prst="rect">
                <a:avLst/>
              </a:prstGeom>
            </p:spPr>
          </p:pic>
          <p:sp>
            <p:nvSpPr>
              <p:cNvPr id="76" name="Arc 75">
                <a:extLst>
                  <a:ext uri="{FF2B5EF4-FFF2-40B4-BE49-F238E27FC236}">
                    <a16:creationId xmlns:a16="http://schemas.microsoft.com/office/drawing/2014/main" id="{81C1FAB5-7ACC-438F-AD34-061495226F23}"/>
                  </a:ext>
                </a:extLst>
              </p:cNvPr>
              <p:cNvSpPr/>
              <p:nvPr/>
            </p:nvSpPr>
            <p:spPr>
              <a:xfrm flipH="1">
                <a:off x="10480428" y="4102096"/>
                <a:ext cx="753843" cy="1713317"/>
              </a:xfrm>
              <a:prstGeom prst="arc">
                <a:avLst>
                  <a:gd name="adj1" fmla="val 16902140"/>
                  <a:gd name="adj2" fmla="val 5053593"/>
                </a:avLst>
              </a:prstGeom>
              <a:ln w="38100">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7" name="Picture 76">
                <a:extLst>
                  <a:ext uri="{FF2B5EF4-FFF2-40B4-BE49-F238E27FC236}">
                    <a16:creationId xmlns:a16="http://schemas.microsoft.com/office/drawing/2014/main" id="{5395D2C5-8EAD-486D-8319-1C28F434F7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0303" y="3268431"/>
                <a:ext cx="205649" cy="177778"/>
              </a:xfrm>
              <a:prstGeom prst="rect">
                <a:avLst/>
              </a:prstGeom>
            </p:spPr>
          </p:pic>
          <p:grpSp>
            <p:nvGrpSpPr>
              <p:cNvPr id="84" name="Group 83">
                <a:extLst>
                  <a:ext uri="{FF2B5EF4-FFF2-40B4-BE49-F238E27FC236}">
                    <a16:creationId xmlns:a16="http://schemas.microsoft.com/office/drawing/2014/main" id="{3119E5D9-7242-47EF-9BA4-4F075216F807}"/>
                  </a:ext>
                </a:extLst>
              </p:cNvPr>
              <p:cNvGrpSpPr/>
              <p:nvPr/>
            </p:nvGrpSpPr>
            <p:grpSpPr>
              <a:xfrm>
                <a:off x="6346727" y="3341123"/>
                <a:ext cx="3143653" cy="3286754"/>
                <a:chOff x="6097979" y="3341123"/>
                <a:chExt cx="3143653" cy="3286754"/>
              </a:xfrm>
            </p:grpSpPr>
            <p:pic>
              <p:nvPicPr>
                <p:cNvPr id="68" name="Picture 67">
                  <a:extLst>
                    <a:ext uri="{FF2B5EF4-FFF2-40B4-BE49-F238E27FC236}">
                      <a16:creationId xmlns:a16="http://schemas.microsoft.com/office/drawing/2014/main" id="{B159B507-FE77-4F82-AD4E-566E6213C30B}"/>
                    </a:ext>
                  </a:extLst>
                </p:cNvPr>
                <p:cNvPicPr>
                  <a:picLocks noChangeAspect="1"/>
                </p:cNvPicPr>
                <p:nvPr/>
              </p:nvPicPr>
              <p:blipFill rotWithShape="1">
                <a:blip r:embed="rId10"/>
                <a:srcRect l="32216" t="14446" r="32051" b="3789"/>
                <a:stretch/>
              </p:blipFill>
              <p:spPr>
                <a:xfrm>
                  <a:off x="6097979" y="3453868"/>
                  <a:ext cx="3143653" cy="3174009"/>
                </a:xfrm>
                <a:prstGeom prst="rect">
                  <a:avLst/>
                </a:prstGeom>
              </p:spPr>
            </p:pic>
            <p:sp>
              <p:nvSpPr>
                <p:cNvPr id="69" name="Arc 68">
                  <a:extLst>
                    <a:ext uri="{FF2B5EF4-FFF2-40B4-BE49-F238E27FC236}">
                      <a16:creationId xmlns:a16="http://schemas.microsoft.com/office/drawing/2014/main" id="{063BAC4E-33C9-4F82-BC90-128070CD8F8C}"/>
                    </a:ext>
                  </a:extLst>
                </p:cNvPr>
                <p:cNvSpPr/>
                <p:nvPr/>
              </p:nvSpPr>
              <p:spPr>
                <a:xfrm rot="20578707">
                  <a:off x="7040732" y="4033936"/>
                  <a:ext cx="575368" cy="1989827"/>
                </a:xfrm>
                <a:prstGeom prst="arc">
                  <a:avLst>
                    <a:gd name="adj1" fmla="val 16902140"/>
                    <a:gd name="adj2" fmla="val 5053593"/>
                  </a:avLst>
                </a:prstGeom>
                <a:ln w="38100">
                  <a:solidFill>
                    <a:srgbClr val="FF0000"/>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0" name="Picture 69" descr="A picture containing wheel, transport&#10;&#10;Description automatically generated">
                  <a:extLst>
                    <a:ext uri="{FF2B5EF4-FFF2-40B4-BE49-F238E27FC236}">
                      <a16:creationId xmlns:a16="http://schemas.microsoft.com/office/drawing/2014/main" id="{AAB85087-26D9-4971-BED7-F9255564E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8733" y="3341123"/>
                  <a:ext cx="253968" cy="228571"/>
                </a:xfrm>
                <a:prstGeom prst="rect">
                  <a:avLst/>
                </a:prstGeom>
              </p:spPr>
            </p:pic>
            <p:sp>
              <p:nvSpPr>
                <p:cNvPr id="79" name="Oval 78">
                  <a:extLst>
                    <a:ext uri="{FF2B5EF4-FFF2-40B4-BE49-F238E27FC236}">
                      <a16:creationId xmlns:a16="http://schemas.microsoft.com/office/drawing/2014/main" id="{BBAA41E9-F145-4B1E-A240-79A35AC5E982}"/>
                    </a:ext>
                  </a:extLst>
                </p:cNvPr>
                <p:cNvSpPr/>
                <p:nvPr/>
              </p:nvSpPr>
              <p:spPr>
                <a:xfrm rot="4540951">
                  <a:off x="8097173" y="4484571"/>
                  <a:ext cx="1307023" cy="666234"/>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Oval 79">
                <a:extLst>
                  <a:ext uri="{FF2B5EF4-FFF2-40B4-BE49-F238E27FC236}">
                    <a16:creationId xmlns:a16="http://schemas.microsoft.com/office/drawing/2014/main" id="{C77CC0EA-8FFE-4FEA-9509-E7B84E4B3582}"/>
                  </a:ext>
                </a:extLst>
              </p:cNvPr>
              <p:cNvSpPr/>
              <p:nvPr/>
            </p:nvSpPr>
            <p:spPr>
              <a:xfrm rot="5818176">
                <a:off x="10403194" y="4718356"/>
                <a:ext cx="961095" cy="588786"/>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8" name="TextBox 37">
            <a:extLst>
              <a:ext uri="{FF2B5EF4-FFF2-40B4-BE49-F238E27FC236}">
                <a16:creationId xmlns:a16="http://schemas.microsoft.com/office/drawing/2014/main" id="{A1E993BD-9B0D-45FD-99BA-147A73575D75}"/>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b="1" dirty="0"/>
              <a:t>Scope &amp; Constraints for optimization</a:t>
            </a:r>
          </a:p>
        </p:txBody>
      </p:sp>
    </p:spTree>
    <p:extLst>
      <p:ext uri="{BB962C8B-B14F-4D97-AF65-F5344CB8AC3E}">
        <p14:creationId xmlns:p14="http://schemas.microsoft.com/office/powerpoint/2010/main" val="1495855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0E2CBBC7-589F-4B2F-8F13-EC97EDA2614A}"/>
              </a:ext>
            </a:extLst>
          </p:cNvPr>
          <p:cNvGrpSpPr/>
          <p:nvPr/>
        </p:nvGrpSpPr>
        <p:grpSpPr>
          <a:xfrm>
            <a:off x="552451" y="2128157"/>
            <a:ext cx="5773457" cy="3916639"/>
            <a:chOff x="552451" y="2838450"/>
            <a:chExt cx="5381625" cy="3650825"/>
          </a:xfrm>
        </p:grpSpPr>
        <p:pic>
          <p:nvPicPr>
            <p:cNvPr id="5" name="Picture 4">
              <a:extLst>
                <a:ext uri="{FF2B5EF4-FFF2-40B4-BE49-F238E27FC236}">
                  <a16:creationId xmlns:a16="http://schemas.microsoft.com/office/drawing/2014/main" id="{65E4F3D9-38D9-401A-9C3D-018F6D0A58A5}"/>
                </a:ext>
              </a:extLst>
            </p:cNvPr>
            <p:cNvPicPr>
              <a:picLocks noChangeAspect="1"/>
            </p:cNvPicPr>
            <p:nvPr/>
          </p:nvPicPr>
          <p:blipFill rotWithShape="1">
            <a:blip r:embed="rId3"/>
            <a:srcRect l="27420" t="6302" r="14325" b="4133"/>
            <a:stretch/>
          </p:blipFill>
          <p:spPr>
            <a:xfrm>
              <a:off x="552451" y="2838450"/>
              <a:ext cx="5381625" cy="3650825"/>
            </a:xfrm>
            <a:prstGeom prst="rect">
              <a:avLst/>
            </a:prstGeom>
          </p:spPr>
        </p:pic>
        <p:sp>
          <p:nvSpPr>
            <p:cNvPr id="16" name="Arc 15">
              <a:extLst>
                <a:ext uri="{FF2B5EF4-FFF2-40B4-BE49-F238E27FC236}">
                  <a16:creationId xmlns:a16="http://schemas.microsoft.com/office/drawing/2014/main" id="{4C20BA6D-AB4E-4EE6-B2F5-C0E0D27FFD3A}"/>
                </a:ext>
              </a:extLst>
            </p:cNvPr>
            <p:cNvSpPr/>
            <p:nvPr/>
          </p:nvSpPr>
          <p:spPr>
            <a:xfrm rot="1495671" flipV="1">
              <a:off x="1564086" y="4550661"/>
              <a:ext cx="3146921" cy="553632"/>
            </a:xfrm>
            <a:prstGeom prst="arc">
              <a:avLst>
                <a:gd name="adj1" fmla="val 11099625"/>
                <a:gd name="adj2" fmla="val 21216063"/>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FE2B490E-1024-44F8-95CA-D39C0893BBF4}"/>
                </a:ext>
              </a:extLst>
            </p:cNvPr>
            <p:cNvSpPr/>
            <p:nvPr/>
          </p:nvSpPr>
          <p:spPr>
            <a:xfrm rot="16615095" flipV="1">
              <a:off x="4487420" y="3889085"/>
              <a:ext cx="835288" cy="340107"/>
            </a:xfrm>
            <a:prstGeom prst="arc">
              <a:avLst>
                <a:gd name="adj1" fmla="val 11099625"/>
                <a:gd name="adj2" fmla="val 20557148"/>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34" name="TextBox 33">
            <a:extLst>
              <a:ext uri="{FF2B5EF4-FFF2-40B4-BE49-F238E27FC236}">
                <a16:creationId xmlns:a16="http://schemas.microsoft.com/office/drawing/2014/main" id="{672789DE-3A4A-4832-B6D4-B837D36C1C75}"/>
              </a:ext>
            </a:extLst>
          </p:cNvPr>
          <p:cNvSpPr txBox="1"/>
          <p:nvPr/>
        </p:nvSpPr>
        <p:spPr>
          <a:xfrm>
            <a:off x="0" y="-2479"/>
            <a:ext cx="12200447" cy="369332"/>
          </a:xfrm>
          <a:prstGeom prst="rect">
            <a:avLst/>
          </a:prstGeom>
          <a:solidFill>
            <a:schemeClr val="bg1">
              <a:lumMod val="85000"/>
            </a:schemeClr>
          </a:solidFill>
        </p:spPr>
        <p:txBody>
          <a:bodyPr wrap="square" rtlCol="0">
            <a:spAutoFit/>
          </a:bodyPr>
          <a:lstStyle/>
          <a:p>
            <a:pPr algn="ctr"/>
            <a:r>
              <a:rPr lang="en-US" b="1" dirty="0"/>
              <a:t>Sample Workflow</a:t>
            </a:r>
          </a:p>
        </p:txBody>
      </p:sp>
      <p:grpSp>
        <p:nvGrpSpPr>
          <p:cNvPr id="36" name="Group 35">
            <a:extLst>
              <a:ext uri="{FF2B5EF4-FFF2-40B4-BE49-F238E27FC236}">
                <a16:creationId xmlns:a16="http://schemas.microsoft.com/office/drawing/2014/main" id="{BC034525-0622-4B2E-898A-B53108978D1A}"/>
              </a:ext>
            </a:extLst>
          </p:cNvPr>
          <p:cNvGrpSpPr/>
          <p:nvPr/>
        </p:nvGrpSpPr>
        <p:grpSpPr>
          <a:xfrm>
            <a:off x="8766905" y="1579473"/>
            <a:ext cx="2620277" cy="830997"/>
            <a:chOff x="9010551" y="2120229"/>
            <a:chExt cx="2629205" cy="830997"/>
          </a:xfrm>
        </p:grpSpPr>
        <p:sp>
          <p:nvSpPr>
            <p:cNvPr id="8" name="TextBox 7">
              <a:extLst>
                <a:ext uri="{FF2B5EF4-FFF2-40B4-BE49-F238E27FC236}">
                  <a16:creationId xmlns:a16="http://schemas.microsoft.com/office/drawing/2014/main" id="{91E52F55-106F-4B7F-AAF1-D970A43C9F00}"/>
                </a:ext>
              </a:extLst>
            </p:cNvPr>
            <p:cNvSpPr txBox="1"/>
            <p:nvPr/>
          </p:nvSpPr>
          <p:spPr>
            <a:xfrm>
              <a:off x="9010551" y="2120229"/>
              <a:ext cx="2281609" cy="830997"/>
            </a:xfrm>
            <a:prstGeom prst="rect">
              <a:avLst/>
            </a:prstGeom>
            <a:noFill/>
          </p:spPr>
          <p:txBody>
            <a:bodyPr wrap="square" rtlCol="0">
              <a:spAutoFit/>
            </a:bodyPr>
            <a:lstStyle/>
            <a:p>
              <a:r>
                <a:rPr lang="en-US" sz="1600" dirty="0"/>
                <a:t>Meet area requirements</a:t>
              </a:r>
            </a:p>
            <a:p>
              <a:r>
                <a:rPr lang="en-US" sz="1600" dirty="0"/>
                <a:t>a &amp; c should be together</a:t>
              </a:r>
            </a:p>
            <a:p>
              <a:r>
                <a:rPr lang="en-US" sz="1600" dirty="0"/>
                <a:t>e should be separated</a:t>
              </a:r>
            </a:p>
          </p:txBody>
        </p:sp>
        <p:cxnSp>
          <p:nvCxnSpPr>
            <p:cNvPr id="13" name="Straight Connector 12">
              <a:extLst>
                <a:ext uri="{FF2B5EF4-FFF2-40B4-BE49-F238E27FC236}">
                  <a16:creationId xmlns:a16="http://schemas.microsoft.com/office/drawing/2014/main" id="{D89C4EE7-8CDC-4112-B459-F787921F81E4}"/>
                </a:ext>
              </a:extLst>
            </p:cNvPr>
            <p:cNvCxnSpPr>
              <a:cxnSpLocks/>
            </p:cNvCxnSpPr>
            <p:nvPr/>
          </p:nvCxnSpPr>
          <p:spPr>
            <a:xfrm>
              <a:off x="11332059" y="2583731"/>
              <a:ext cx="307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772F1A0-CA7C-4657-ACFA-919D824CB7C8}"/>
                </a:ext>
              </a:extLst>
            </p:cNvPr>
            <p:cNvCxnSpPr>
              <a:cxnSpLocks/>
            </p:cNvCxnSpPr>
            <p:nvPr/>
          </p:nvCxnSpPr>
          <p:spPr>
            <a:xfrm>
              <a:off x="11341230" y="2784963"/>
              <a:ext cx="29852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3BD4C602-5DD1-4F94-A0C3-378F75422923}"/>
              </a:ext>
            </a:extLst>
          </p:cNvPr>
          <p:cNvGrpSpPr/>
          <p:nvPr/>
        </p:nvGrpSpPr>
        <p:grpSpPr>
          <a:xfrm>
            <a:off x="7110716" y="3362903"/>
            <a:ext cx="4272561" cy="2568650"/>
            <a:chOff x="7368363" y="3800252"/>
            <a:chExt cx="3229638" cy="1941648"/>
          </a:xfrm>
        </p:grpSpPr>
        <p:pic>
          <p:nvPicPr>
            <p:cNvPr id="6" name="Picture 5">
              <a:extLst>
                <a:ext uri="{FF2B5EF4-FFF2-40B4-BE49-F238E27FC236}">
                  <a16:creationId xmlns:a16="http://schemas.microsoft.com/office/drawing/2014/main" id="{535D05D7-C1CB-4256-BD4B-E963365DAF9A}"/>
                </a:ext>
              </a:extLst>
            </p:cNvPr>
            <p:cNvPicPr>
              <a:picLocks noChangeAspect="1"/>
            </p:cNvPicPr>
            <p:nvPr/>
          </p:nvPicPr>
          <p:blipFill rotWithShape="1">
            <a:blip r:embed="rId4"/>
            <a:srcRect l="31706" t="32079" r="33334" b="23946"/>
            <a:stretch/>
          </p:blipFill>
          <p:spPr>
            <a:xfrm>
              <a:off x="7368363" y="3800252"/>
              <a:ext cx="3229638" cy="1792474"/>
            </a:xfrm>
            <a:prstGeom prst="rect">
              <a:avLst/>
            </a:prstGeom>
          </p:spPr>
        </p:pic>
        <p:sp>
          <p:nvSpPr>
            <p:cNvPr id="18" name="Arc 17">
              <a:extLst>
                <a:ext uri="{FF2B5EF4-FFF2-40B4-BE49-F238E27FC236}">
                  <a16:creationId xmlns:a16="http://schemas.microsoft.com/office/drawing/2014/main" id="{C3B45D55-1FD4-4B69-9870-D572AC8DF3A1}"/>
                </a:ext>
              </a:extLst>
            </p:cNvPr>
            <p:cNvSpPr/>
            <p:nvPr/>
          </p:nvSpPr>
          <p:spPr>
            <a:xfrm rot="21105445" flipV="1">
              <a:off x="8665620" y="4473621"/>
              <a:ext cx="593547" cy="675281"/>
            </a:xfrm>
            <a:prstGeom prst="arc">
              <a:avLst>
                <a:gd name="adj1" fmla="val 11099625"/>
                <a:gd name="adj2" fmla="val 21216063"/>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Arc 18">
              <a:extLst>
                <a:ext uri="{FF2B5EF4-FFF2-40B4-BE49-F238E27FC236}">
                  <a16:creationId xmlns:a16="http://schemas.microsoft.com/office/drawing/2014/main" id="{A170028A-A9E1-4200-90D1-2C49C931B58B}"/>
                </a:ext>
              </a:extLst>
            </p:cNvPr>
            <p:cNvSpPr/>
            <p:nvPr/>
          </p:nvSpPr>
          <p:spPr>
            <a:xfrm rot="219505" flipV="1">
              <a:off x="8169432" y="3976285"/>
              <a:ext cx="1644323" cy="1765615"/>
            </a:xfrm>
            <a:prstGeom prst="arc">
              <a:avLst>
                <a:gd name="adj1" fmla="val 11099625"/>
                <a:gd name="adj2" fmla="val 21216063"/>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6" name="TextBox 25">
            <a:extLst>
              <a:ext uri="{FF2B5EF4-FFF2-40B4-BE49-F238E27FC236}">
                <a16:creationId xmlns:a16="http://schemas.microsoft.com/office/drawing/2014/main" id="{7EC12918-7545-4B5F-980F-8D5B34F253BC}"/>
              </a:ext>
            </a:extLst>
          </p:cNvPr>
          <p:cNvSpPr txBox="1"/>
          <p:nvPr/>
        </p:nvSpPr>
        <p:spPr>
          <a:xfrm>
            <a:off x="1554756" y="5931553"/>
            <a:ext cx="3768845" cy="423449"/>
          </a:xfrm>
          <a:prstGeom prst="rect">
            <a:avLst/>
          </a:prstGeom>
          <a:noFill/>
        </p:spPr>
        <p:txBody>
          <a:bodyPr wrap="square" rtlCol="0">
            <a:spAutoFit/>
          </a:bodyPr>
          <a:lstStyle/>
          <a:p>
            <a:pPr>
              <a:lnSpc>
                <a:spcPct val="150000"/>
              </a:lnSpc>
            </a:pPr>
            <a:r>
              <a:rPr lang="en-US" sz="1600" dirty="0"/>
              <a:t>Step 1. use the curve skeleton component</a:t>
            </a:r>
          </a:p>
        </p:txBody>
      </p:sp>
      <p:sp>
        <p:nvSpPr>
          <p:cNvPr id="28" name="TextBox 27">
            <a:extLst>
              <a:ext uri="{FF2B5EF4-FFF2-40B4-BE49-F238E27FC236}">
                <a16:creationId xmlns:a16="http://schemas.microsoft.com/office/drawing/2014/main" id="{24D55D58-BE75-4680-A099-3481757C5D9C}"/>
              </a:ext>
            </a:extLst>
          </p:cNvPr>
          <p:cNvSpPr txBox="1"/>
          <p:nvPr/>
        </p:nvSpPr>
        <p:spPr>
          <a:xfrm>
            <a:off x="7478586" y="5941078"/>
            <a:ext cx="3768845" cy="423449"/>
          </a:xfrm>
          <a:prstGeom prst="rect">
            <a:avLst/>
          </a:prstGeom>
          <a:noFill/>
        </p:spPr>
        <p:txBody>
          <a:bodyPr wrap="square" rtlCol="0">
            <a:spAutoFit/>
          </a:bodyPr>
          <a:lstStyle/>
          <a:p>
            <a:pPr>
              <a:lnSpc>
                <a:spcPct val="150000"/>
              </a:lnSpc>
            </a:pPr>
            <a:r>
              <a:rPr lang="en-US" sz="1600" dirty="0"/>
              <a:t>Step 2. Use the </a:t>
            </a:r>
            <a:r>
              <a:rPr lang="en-US" sz="1600" dirty="0" err="1"/>
              <a:t>cBSP</a:t>
            </a:r>
            <a:r>
              <a:rPr lang="en-US" sz="1600" dirty="0"/>
              <a:t> 2 component</a:t>
            </a:r>
          </a:p>
        </p:txBody>
      </p:sp>
      <p:grpSp>
        <p:nvGrpSpPr>
          <p:cNvPr id="23" name="Group 22">
            <a:extLst>
              <a:ext uri="{FF2B5EF4-FFF2-40B4-BE49-F238E27FC236}">
                <a16:creationId xmlns:a16="http://schemas.microsoft.com/office/drawing/2014/main" id="{5DDD5ABE-8F10-4B05-B7D2-B85AC028661E}"/>
              </a:ext>
            </a:extLst>
          </p:cNvPr>
          <p:cNvGrpSpPr/>
          <p:nvPr/>
        </p:nvGrpSpPr>
        <p:grpSpPr>
          <a:xfrm>
            <a:off x="551994" y="436140"/>
            <a:ext cx="5400982" cy="1508894"/>
            <a:chOff x="1838738" y="978085"/>
            <a:chExt cx="5400982" cy="1508894"/>
          </a:xfrm>
        </p:grpSpPr>
        <p:grpSp>
          <p:nvGrpSpPr>
            <p:cNvPr id="3" name="Group 2">
              <a:extLst>
                <a:ext uri="{FF2B5EF4-FFF2-40B4-BE49-F238E27FC236}">
                  <a16:creationId xmlns:a16="http://schemas.microsoft.com/office/drawing/2014/main" id="{4D386DB4-A341-4C50-B9B9-887C6DBAEEC5}"/>
                </a:ext>
              </a:extLst>
            </p:cNvPr>
            <p:cNvGrpSpPr/>
            <p:nvPr/>
          </p:nvGrpSpPr>
          <p:grpSpPr>
            <a:xfrm>
              <a:off x="2438399" y="1364498"/>
              <a:ext cx="4801321" cy="1122481"/>
              <a:chOff x="1233236" y="1194896"/>
              <a:chExt cx="5551436" cy="1297847"/>
            </a:xfrm>
          </p:grpSpPr>
          <p:pic>
            <p:nvPicPr>
              <p:cNvPr id="7" name="Picture 6">
                <a:extLst>
                  <a:ext uri="{FF2B5EF4-FFF2-40B4-BE49-F238E27FC236}">
                    <a16:creationId xmlns:a16="http://schemas.microsoft.com/office/drawing/2014/main" id="{84DB3BED-4840-41B4-A0BA-20D93A6A9D1C}"/>
                  </a:ext>
                </a:extLst>
              </p:cNvPr>
              <p:cNvPicPr>
                <a:picLocks noChangeAspect="1"/>
              </p:cNvPicPr>
              <p:nvPr/>
            </p:nvPicPr>
            <p:blipFill rotWithShape="1">
              <a:blip r:embed="rId5"/>
              <a:srcRect l="3493" t="23025" r="36094" b="51866"/>
              <a:stretch/>
            </p:blipFill>
            <p:spPr>
              <a:xfrm>
                <a:off x="1233236" y="1194896"/>
                <a:ext cx="5551436" cy="1297847"/>
              </a:xfrm>
              <a:prstGeom prst="rect">
                <a:avLst/>
              </a:prstGeom>
            </p:spPr>
          </p:pic>
          <p:cxnSp>
            <p:nvCxnSpPr>
              <p:cNvPr id="9" name="Straight Connector 8">
                <a:extLst>
                  <a:ext uri="{FF2B5EF4-FFF2-40B4-BE49-F238E27FC236}">
                    <a16:creationId xmlns:a16="http://schemas.microsoft.com/office/drawing/2014/main" id="{D9083583-9A64-4054-A42A-0E2C7BD09653}"/>
                  </a:ext>
                </a:extLst>
              </p:cNvPr>
              <p:cNvCxnSpPr>
                <a:cxnSpLocks/>
              </p:cNvCxnSpPr>
              <p:nvPr/>
            </p:nvCxnSpPr>
            <p:spPr>
              <a:xfrm>
                <a:off x="3684192" y="1954039"/>
                <a:ext cx="622315" cy="0"/>
              </a:xfrm>
              <a:prstGeom prst="line">
                <a:avLst/>
              </a:prstGeom>
              <a:ln w="38100">
                <a:solidFill>
                  <a:schemeClr val="accent2"/>
                </a:solidFill>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638DE70B-5ADE-4651-8803-7B4C6E7553D5}"/>
                  </a:ext>
                </a:extLst>
              </p:cNvPr>
              <p:cNvCxnSpPr>
                <a:cxnSpLocks/>
              </p:cNvCxnSpPr>
              <p:nvPr/>
            </p:nvCxnSpPr>
            <p:spPr>
              <a:xfrm>
                <a:off x="4923564" y="1573179"/>
                <a:ext cx="522724" cy="0"/>
              </a:xfrm>
              <a:prstGeom prst="line">
                <a:avLst/>
              </a:prstGeom>
              <a:ln w="38100">
                <a:solidFill>
                  <a:schemeClr val="accent2"/>
                </a:solidFill>
              </a:ln>
            </p:spPr>
            <p:style>
              <a:lnRef idx="1">
                <a:schemeClr val="accent4"/>
              </a:lnRef>
              <a:fillRef idx="0">
                <a:schemeClr val="accent4"/>
              </a:fillRef>
              <a:effectRef idx="0">
                <a:schemeClr val="accent4"/>
              </a:effectRef>
              <a:fontRef idx="minor">
                <a:schemeClr val="tx1"/>
              </a:fontRef>
            </p:style>
          </p:cxnSp>
          <p:cxnSp>
            <p:nvCxnSpPr>
              <p:cNvPr id="11" name="Straight Connector 10">
                <a:extLst>
                  <a:ext uri="{FF2B5EF4-FFF2-40B4-BE49-F238E27FC236}">
                    <a16:creationId xmlns:a16="http://schemas.microsoft.com/office/drawing/2014/main" id="{31BCBC22-0273-4D1B-A4C5-1E4EA41481F7}"/>
                  </a:ext>
                </a:extLst>
              </p:cNvPr>
              <p:cNvCxnSpPr>
                <a:cxnSpLocks/>
              </p:cNvCxnSpPr>
              <p:nvPr/>
            </p:nvCxnSpPr>
            <p:spPr>
              <a:xfrm>
                <a:off x="6182703" y="2363367"/>
                <a:ext cx="58269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72E38DB6-79EF-484F-9446-FD38322D7D72}"/>
                </a:ext>
              </a:extLst>
            </p:cNvPr>
            <p:cNvSpPr txBox="1"/>
            <p:nvPr/>
          </p:nvSpPr>
          <p:spPr>
            <a:xfrm>
              <a:off x="1838738" y="1531063"/>
              <a:ext cx="977512" cy="423449"/>
            </a:xfrm>
            <a:prstGeom prst="rect">
              <a:avLst/>
            </a:prstGeom>
            <a:noFill/>
          </p:spPr>
          <p:txBody>
            <a:bodyPr wrap="square" rtlCol="0">
              <a:spAutoFit/>
            </a:bodyPr>
            <a:lstStyle/>
            <a:p>
              <a:pPr>
                <a:lnSpc>
                  <a:spcPct val="150000"/>
                </a:lnSpc>
              </a:pPr>
              <a:r>
                <a:rPr lang="en-US" sz="1600" dirty="0"/>
                <a:t>Input </a:t>
              </a:r>
            </a:p>
          </p:txBody>
        </p:sp>
        <p:sp>
          <p:nvSpPr>
            <p:cNvPr id="31" name="Rectangle 30">
              <a:extLst>
                <a:ext uri="{FF2B5EF4-FFF2-40B4-BE49-F238E27FC236}">
                  <a16:creationId xmlns:a16="http://schemas.microsoft.com/office/drawing/2014/main" id="{78467C16-6DD0-45C2-831E-B98BA486E38A}"/>
                </a:ext>
              </a:extLst>
            </p:cNvPr>
            <p:cNvSpPr/>
            <p:nvPr/>
          </p:nvSpPr>
          <p:spPr>
            <a:xfrm>
              <a:off x="5174895" y="978085"/>
              <a:ext cx="1013419" cy="338554"/>
            </a:xfrm>
            <a:prstGeom prst="rect">
              <a:avLst/>
            </a:prstGeom>
          </p:spPr>
          <p:txBody>
            <a:bodyPr wrap="none">
              <a:spAutoFit/>
            </a:bodyPr>
            <a:lstStyle/>
            <a:p>
              <a:r>
                <a:rPr lang="en-US" sz="1600" i="1" dirty="0"/>
                <a:t>adjacency</a:t>
              </a:r>
            </a:p>
          </p:txBody>
        </p:sp>
        <p:sp>
          <p:nvSpPr>
            <p:cNvPr id="33" name="Rectangle 32">
              <a:extLst>
                <a:ext uri="{FF2B5EF4-FFF2-40B4-BE49-F238E27FC236}">
                  <a16:creationId xmlns:a16="http://schemas.microsoft.com/office/drawing/2014/main" id="{C46DCE2C-4D4A-4AB6-A70F-A6A3650696F9}"/>
                </a:ext>
              </a:extLst>
            </p:cNvPr>
            <p:cNvSpPr/>
            <p:nvPr/>
          </p:nvSpPr>
          <p:spPr>
            <a:xfrm>
              <a:off x="2816250" y="978085"/>
              <a:ext cx="990784" cy="338554"/>
            </a:xfrm>
            <a:prstGeom prst="rect">
              <a:avLst/>
            </a:prstGeom>
          </p:spPr>
          <p:txBody>
            <a:bodyPr wrap="none">
              <a:spAutoFit/>
            </a:bodyPr>
            <a:lstStyle/>
            <a:p>
              <a:r>
                <a:rPr lang="en-US" sz="1600" i="1" dirty="0"/>
                <a:t>geometry</a:t>
              </a:r>
            </a:p>
          </p:txBody>
        </p:sp>
      </p:grpSp>
      <p:sp>
        <p:nvSpPr>
          <p:cNvPr id="41" name="TextBox 40">
            <a:extLst>
              <a:ext uri="{FF2B5EF4-FFF2-40B4-BE49-F238E27FC236}">
                <a16:creationId xmlns:a16="http://schemas.microsoft.com/office/drawing/2014/main" id="{BDCD3F34-A60A-4640-9F11-4A8E605FB3E8}"/>
              </a:ext>
            </a:extLst>
          </p:cNvPr>
          <p:cNvSpPr txBox="1"/>
          <p:nvPr/>
        </p:nvSpPr>
        <p:spPr>
          <a:xfrm>
            <a:off x="8732908" y="418833"/>
            <a:ext cx="2505266" cy="423449"/>
          </a:xfrm>
          <a:prstGeom prst="rect">
            <a:avLst/>
          </a:prstGeom>
          <a:noFill/>
        </p:spPr>
        <p:txBody>
          <a:bodyPr wrap="square" rtlCol="0">
            <a:spAutoFit/>
          </a:bodyPr>
          <a:lstStyle/>
          <a:p>
            <a:pPr>
              <a:lnSpc>
                <a:spcPct val="150000"/>
              </a:lnSpc>
            </a:pPr>
            <a:r>
              <a:rPr lang="en-US" sz="1600" dirty="0"/>
              <a:t>Join the DOTS components</a:t>
            </a:r>
          </a:p>
        </p:txBody>
      </p:sp>
      <p:grpSp>
        <p:nvGrpSpPr>
          <p:cNvPr id="42" name="Group 41">
            <a:extLst>
              <a:ext uri="{FF2B5EF4-FFF2-40B4-BE49-F238E27FC236}">
                <a16:creationId xmlns:a16="http://schemas.microsoft.com/office/drawing/2014/main" id="{7C0DF4CE-198E-4842-830F-96330A4C05C4}"/>
              </a:ext>
            </a:extLst>
          </p:cNvPr>
          <p:cNvGrpSpPr/>
          <p:nvPr/>
        </p:nvGrpSpPr>
        <p:grpSpPr>
          <a:xfrm>
            <a:off x="8896463" y="918319"/>
            <a:ext cx="2086512" cy="235409"/>
            <a:chOff x="920954" y="2551509"/>
            <a:chExt cx="2086512" cy="235409"/>
          </a:xfrm>
        </p:grpSpPr>
        <p:pic>
          <p:nvPicPr>
            <p:cNvPr id="43" name="Picture 42" descr="A picture containing music&#10;&#10;Description automatically generated">
              <a:extLst>
                <a:ext uri="{FF2B5EF4-FFF2-40B4-BE49-F238E27FC236}">
                  <a16:creationId xmlns:a16="http://schemas.microsoft.com/office/drawing/2014/main" id="{3B10F384-C161-4BE5-B65E-BB5CCD92E9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0406" y="2558347"/>
              <a:ext cx="257060" cy="228571"/>
            </a:xfrm>
            <a:prstGeom prst="rect">
              <a:avLst/>
            </a:prstGeom>
          </p:spPr>
        </p:pic>
        <p:pic>
          <p:nvPicPr>
            <p:cNvPr id="44" name="Picture 43" descr="A picture containing table, furniture&#10;&#10;Description automatically generated">
              <a:extLst>
                <a:ext uri="{FF2B5EF4-FFF2-40B4-BE49-F238E27FC236}">
                  <a16:creationId xmlns:a16="http://schemas.microsoft.com/office/drawing/2014/main" id="{A57ADB1B-659B-49FF-B362-8C7B8DC7BD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954" y="2564208"/>
              <a:ext cx="203175" cy="203175"/>
            </a:xfrm>
            <a:prstGeom prst="rect">
              <a:avLst/>
            </a:prstGeom>
          </p:spPr>
        </p:pic>
        <p:pic>
          <p:nvPicPr>
            <p:cNvPr id="45" name="Picture 44" descr="A picture containing wheel, transport&#10;&#10;Description automatically generated">
              <a:extLst>
                <a:ext uri="{FF2B5EF4-FFF2-40B4-BE49-F238E27FC236}">
                  <a16:creationId xmlns:a16="http://schemas.microsoft.com/office/drawing/2014/main" id="{ED259262-FE20-4748-91AF-0C96CF8A0C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12261" y="2551509"/>
              <a:ext cx="253968" cy="228571"/>
            </a:xfrm>
            <a:prstGeom prst="rect">
              <a:avLst/>
            </a:prstGeom>
          </p:spPr>
        </p:pic>
        <p:cxnSp>
          <p:nvCxnSpPr>
            <p:cNvPr id="46" name="Straight Connector 45">
              <a:extLst>
                <a:ext uri="{FF2B5EF4-FFF2-40B4-BE49-F238E27FC236}">
                  <a16:creationId xmlns:a16="http://schemas.microsoft.com/office/drawing/2014/main" id="{3B7CB1BA-398D-4AD3-B437-0AEBDF0BE434}"/>
                </a:ext>
              </a:extLst>
            </p:cNvPr>
            <p:cNvCxnSpPr>
              <a:cxnSpLocks/>
            </p:cNvCxnSpPr>
            <p:nvPr/>
          </p:nvCxnSpPr>
          <p:spPr>
            <a:xfrm>
              <a:off x="1289537" y="2690713"/>
              <a:ext cx="42039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EE8EAE-E22F-4EBB-96AF-64C4C689D30A}"/>
                </a:ext>
              </a:extLst>
            </p:cNvPr>
            <p:cNvCxnSpPr>
              <a:cxnSpLocks/>
            </p:cNvCxnSpPr>
            <p:nvPr/>
          </p:nvCxnSpPr>
          <p:spPr>
            <a:xfrm>
              <a:off x="2203937" y="2690713"/>
              <a:ext cx="42039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4182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1FCE243-F032-4C20-919D-F4766177BF8B}"/>
              </a:ext>
            </a:extLst>
          </p:cNvPr>
          <p:cNvGrpSpPr/>
          <p:nvPr/>
        </p:nvGrpSpPr>
        <p:grpSpPr>
          <a:xfrm>
            <a:off x="2715696" y="1202169"/>
            <a:ext cx="5780321" cy="2862034"/>
            <a:chOff x="4781550" y="482273"/>
            <a:chExt cx="6667500" cy="3301306"/>
          </a:xfrm>
        </p:grpSpPr>
        <p:pic>
          <p:nvPicPr>
            <p:cNvPr id="4" name="Picture 3">
              <a:extLst>
                <a:ext uri="{FF2B5EF4-FFF2-40B4-BE49-F238E27FC236}">
                  <a16:creationId xmlns:a16="http://schemas.microsoft.com/office/drawing/2014/main" id="{B8FCF87D-CF6F-4B63-83E9-D5518D1E0F5E}"/>
                </a:ext>
              </a:extLst>
            </p:cNvPr>
            <p:cNvPicPr>
              <a:picLocks noChangeAspect="1"/>
            </p:cNvPicPr>
            <p:nvPr/>
          </p:nvPicPr>
          <p:blipFill rotWithShape="1">
            <a:blip r:embed="rId3"/>
            <a:srcRect l="14332" t="15277" r="13494" b="3733"/>
            <a:stretch/>
          </p:blipFill>
          <p:spPr>
            <a:xfrm>
              <a:off x="4781550" y="482273"/>
              <a:ext cx="6667500" cy="3301306"/>
            </a:xfrm>
            <a:prstGeom prst="rect">
              <a:avLst/>
            </a:prstGeom>
          </p:spPr>
        </p:pic>
        <p:sp>
          <p:nvSpPr>
            <p:cNvPr id="14" name="Arc 13">
              <a:extLst>
                <a:ext uri="{FF2B5EF4-FFF2-40B4-BE49-F238E27FC236}">
                  <a16:creationId xmlns:a16="http://schemas.microsoft.com/office/drawing/2014/main" id="{98A24049-1D3D-4662-8053-363248762E53}"/>
                </a:ext>
              </a:extLst>
            </p:cNvPr>
            <p:cNvSpPr/>
            <p:nvPr/>
          </p:nvSpPr>
          <p:spPr>
            <a:xfrm rot="15300000">
              <a:off x="6791150" y="-331587"/>
              <a:ext cx="2028152" cy="4669665"/>
            </a:xfrm>
            <a:prstGeom prst="arc">
              <a:avLst>
                <a:gd name="adj1" fmla="val 16353702"/>
                <a:gd name="adj2" fmla="val 5229808"/>
              </a:avLst>
            </a:prstGeom>
            <a:ln w="381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1C514B14-4884-494B-B044-AD6EC3D14796}"/>
                </a:ext>
              </a:extLst>
            </p:cNvPr>
            <p:cNvSpPr/>
            <p:nvPr/>
          </p:nvSpPr>
          <p:spPr>
            <a:xfrm rot="2521863">
              <a:off x="7141950" y="2423000"/>
              <a:ext cx="1201695" cy="920402"/>
            </a:xfrm>
            <a:prstGeom prst="arc">
              <a:avLst>
                <a:gd name="adj1" fmla="val 16353702"/>
                <a:gd name="adj2" fmla="val 5229808"/>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2" name="Picture 21" descr="A picture containing table, furniture&#10;&#10;Description automatically generated">
            <a:extLst>
              <a:ext uri="{FF2B5EF4-FFF2-40B4-BE49-F238E27FC236}">
                <a16:creationId xmlns:a16="http://schemas.microsoft.com/office/drawing/2014/main" id="{CDAD5EFE-CF27-4F83-8AF7-A6313E9FB9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7305" y="992890"/>
            <a:ext cx="266534" cy="266534"/>
          </a:xfrm>
          <a:prstGeom prst="rect">
            <a:avLst/>
          </a:prstGeom>
        </p:spPr>
      </p:pic>
      <p:pic>
        <p:nvPicPr>
          <p:cNvPr id="44" name="Picture 43" descr="A picture containing wheel, transport&#10;&#10;Description automatically generated">
            <a:extLst>
              <a:ext uri="{FF2B5EF4-FFF2-40B4-BE49-F238E27FC236}">
                <a16:creationId xmlns:a16="http://schemas.microsoft.com/office/drawing/2014/main" id="{8398CEFB-3F2C-43ED-A94D-EE72BB9F9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3145" y="3251366"/>
            <a:ext cx="333166" cy="299849"/>
          </a:xfrm>
          <a:prstGeom prst="rect">
            <a:avLst/>
          </a:prstGeom>
        </p:spPr>
      </p:pic>
      <p:pic>
        <p:nvPicPr>
          <p:cNvPr id="45" name="Picture 44" descr="A picture containing music&#10;&#10;Description automatically generated">
            <a:extLst>
              <a:ext uri="{FF2B5EF4-FFF2-40B4-BE49-F238E27FC236}">
                <a16:creationId xmlns:a16="http://schemas.microsoft.com/office/drawing/2014/main" id="{8C7EA5BB-2D41-4E45-94B3-DFD905F0FB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5268" y="3413291"/>
            <a:ext cx="337223" cy="299850"/>
          </a:xfrm>
          <a:prstGeom prst="rect">
            <a:avLst/>
          </a:prstGeom>
        </p:spPr>
      </p:pic>
      <p:sp>
        <p:nvSpPr>
          <p:cNvPr id="20" name="TextBox 19">
            <a:extLst>
              <a:ext uri="{FF2B5EF4-FFF2-40B4-BE49-F238E27FC236}">
                <a16:creationId xmlns:a16="http://schemas.microsoft.com/office/drawing/2014/main" id="{9EC68924-C0AC-467D-8882-3DD346C31D9B}"/>
              </a:ext>
            </a:extLst>
          </p:cNvPr>
          <p:cNvSpPr txBox="1"/>
          <p:nvPr/>
        </p:nvSpPr>
        <p:spPr>
          <a:xfrm>
            <a:off x="0" y="-2479"/>
            <a:ext cx="12200447" cy="369332"/>
          </a:xfrm>
          <a:prstGeom prst="rect">
            <a:avLst/>
          </a:prstGeom>
          <a:solidFill>
            <a:schemeClr val="bg1">
              <a:lumMod val="85000"/>
            </a:schemeClr>
          </a:solidFill>
        </p:spPr>
        <p:txBody>
          <a:bodyPr wrap="square" rtlCol="0">
            <a:spAutoFit/>
          </a:bodyPr>
          <a:lstStyle/>
          <a:p>
            <a:pPr algn="ctr"/>
            <a:r>
              <a:rPr lang="en-US" b="1" dirty="0"/>
              <a:t>Sample Workflow</a:t>
            </a:r>
          </a:p>
        </p:txBody>
      </p:sp>
      <p:sp>
        <p:nvSpPr>
          <p:cNvPr id="23" name="TextBox 22">
            <a:extLst>
              <a:ext uri="{FF2B5EF4-FFF2-40B4-BE49-F238E27FC236}">
                <a16:creationId xmlns:a16="http://schemas.microsoft.com/office/drawing/2014/main" id="{DC16D90E-ABC3-4CF0-BE25-9B290979B4B6}"/>
              </a:ext>
            </a:extLst>
          </p:cNvPr>
          <p:cNvSpPr txBox="1"/>
          <p:nvPr/>
        </p:nvSpPr>
        <p:spPr>
          <a:xfrm>
            <a:off x="8732908" y="418833"/>
            <a:ext cx="2505266" cy="423449"/>
          </a:xfrm>
          <a:prstGeom prst="rect">
            <a:avLst/>
          </a:prstGeom>
          <a:noFill/>
        </p:spPr>
        <p:txBody>
          <a:bodyPr wrap="square" rtlCol="0">
            <a:spAutoFit/>
          </a:bodyPr>
          <a:lstStyle/>
          <a:p>
            <a:pPr>
              <a:lnSpc>
                <a:spcPct val="150000"/>
              </a:lnSpc>
            </a:pPr>
            <a:r>
              <a:rPr lang="en-US" sz="1600" dirty="0"/>
              <a:t>Join the DOTS components</a:t>
            </a:r>
          </a:p>
        </p:txBody>
      </p:sp>
      <p:pic>
        <p:nvPicPr>
          <p:cNvPr id="30" name="Picture 29">
            <a:extLst>
              <a:ext uri="{FF2B5EF4-FFF2-40B4-BE49-F238E27FC236}">
                <a16:creationId xmlns:a16="http://schemas.microsoft.com/office/drawing/2014/main" id="{0B7CD8E1-D6B4-4B9F-B88A-063622B223B6}"/>
              </a:ext>
            </a:extLst>
          </p:cNvPr>
          <p:cNvPicPr>
            <a:picLocks noChangeAspect="1"/>
          </p:cNvPicPr>
          <p:nvPr/>
        </p:nvPicPr>
        <p:blipFill rotWithShape="1">
          <a:blip r:embed="rId7"/>
          <a:srcRect l="15507" t="47921" r="70536" b="10915"/>
          <a:stretch/>
        </p:blipFill>
        <p:spPr>
          <a:xfrm>
            <a:off x="804863" y="2320457"/>
            <a:ext cx="1169194" cy="1521619"/>
          </a:xfrm>
          <a:prstGeom prst="rect">
            <a:avLst/>
          </a:prstGeom>
        </p:spPr>
      </p:pic>
      <p:pic>
        <p:nvPicPr>
          <p:cNvPr id="31" name="Picture 30">
            <a:extLst>
              <a:ext uri="{FF2B5EF4-FFF2-40B4-BE49-F238E27FC236}">
                <a16:creationId xmlns:a16="http://schemas.microsoft.com/office/drawing/2014/main" id="{514B57B5-B021-4304-A532-5B075DEE23B1}"/>
              </a:ext>
            </a:extLst>
          </p:cNvPr>
          <p:cNvPicPr>
            <a:picLocks noChangeAspect="1"/>
          </p:cNvPicPr>
          <p:nvPr/>
        </p:nvPicPr>
        <p:blipFill rotWithShape="1">
          <a:blip r:embed="rId8"/>
          <a:srcRect l="18311" t="47271" r="11797" b="7352"/>
          <a:stretch/>
        </p:blipFill>
        <p:spPr>
          <a:xfrm>
            <a:off x="822325" y="4483752"/>
            <a:ext cx="5522588" cy="1582064"/>
          </a:xfrm>
          <a:prstGeom prst="rect">
            <a:avLst/>
          </a:prstGeom>
        </p:spPr>
      </p:pic>
      <p:grpSp>
        <p:nvGrpSpPr>
          <p:cNvPr id="33" name="Group 32">
            <a:extLst>
              <a:ext uri="{FF2B5EF4-FFF2-40B4-BE49-F238E27FC236}">
                <a16:creationId xmlns:a16="http://schemas.microsoft.com/office/drawing/2014/main" id="{DECF0864-734B-47C8-981D-69C279326292}"/>
              </a:ext>
            </a:extLst>
          </p:cNvPr>
          <p:cNvGrpSpPr/>
          <p:nvPr/>
        </p:nvGrpSpPr>
        <p:grpSpPr>
          <a:xfrm>
            <a:off x="8896463" y="918319"/>
            <a:ext cx="2086512" cy="235409"/>
            <a:chOff x="920954" y="2551509"/>
            <a:chExt cx="2086512" cy="235409"/>
          </a:xfrm>
        </p:grpSpPr>
        <p:pic>
          <p:nvPicPr>
            <p:cNvPr id="34" name="Picture 33" descr="A picture containing music&#10;&#10;Description automatically generated">
              <a:extLst>
                <a:ext uri="{FF2B5EF4-FFF2-40B4-BE49-F238E27FC236}">
                  <a16:creationId xmlns:a16="http://schemas.microsoft.com/office/drawing/2014/main" id="{BD4D29F1-A099-4760-A905-9AFA16355D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0406" y="2558347"/>
              <a:ext cx="257060" cy="228571"/>
            </a:xfrm>
            <a:prstGeom prst="rect">
              <a:avLst/>
            </a:prstGeom>
          </p:spPr>
        </p:pic>
        <p:pic>
          <p:nvPicPr>
            <p:cNvPr id="35" name="Picture 34" descr="A picture containing table, furniture&#10;&#10;Description automatically generated">
              <a:extLst>
                <a:ext uri="{FF2B5EF4-FFF2-40B4-BE49-F238E27FC236}">
                  <a16:creationId xmlns:a16="http://schemas.microsoft.com/office/drawing/2014/main" id="{C63D655A-7D8B-49CC-894F-42CFB6144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954" y="2564208"/>
              <a:ext cx="203175" cy="203175"/>
            </a:xfrm>
            <a:prstGeom prst="rect">
              <a:avLst/>
            </a:prstGeom>
          </p:spPr>
        </p:pic>
        <p:pic>
          <p:nvPicPr>
            <p:cNvPr id="36" name="Picture 35" descr="A picture containing wheel, transport&#10;&#10;Description automatically generated">
              <a:extLst>
                <a:ext uri="{FF2B5EF4-FFF2-40B4-BE49-F238E27FC236}">
                  <a16:creationId xmlns:a16="http://schemas.microsoft.com/office/drawing/2014/main" id="{28143AEA-61A1-4870-A5B5-D0EAEEB90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2261" y="2551509"/>
              <a:ext cx="253968" cy="228571"/>
            </a:xfrm>
            <a:prstGeom prst="rect">
              <a:avLst/>
            </a:prstGeom>
          </p:spPr>
        </p:pic>
        <p:cxnSp>
          <p:nvCxnSpPr>
            <p:cNvPr id="37" name="Straight Connector 36">
              <a:extLst>
                <a:ext uri="{FF2B5EF4-FFF2-40B4-BE49-F238E27FC236}">
                  <a16:creationId xmlns:a16="http://schemas.microsoft.com/office/drawing/2014/main" id="{E1D1B92E-3833-40AC-8B4D-7369D1A5C0DD}"/>
                </a:ext>
              </a:extLst>
            </p:cNvPr>
            <p:cNvCxnSpPr>
              <a:cxnSpLocks/>
            </p:cNvCxnSpPr>
            <p:nvPr/>
          </p:nvCxnSpPr>
          <p:spPr>
            <a:xfrm>
              <a:off x="1289537" y="2690713"/>
              <a:ext cx="42039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CEF74E5-92B5-42DE-B2D2-9CC4D95843D2}"/>
                </a:ext>
              </a:extLst>
            </p:cNvPr>
            <p:cNvCxnSpPr>
              <a:cxnSpLocks/>
            </p:cNvCxnSpPr>
            <p:nvPr/>
          </p:nvCxnSpPr>
          <p:spPr>
            <a:xfrm>
              <a:off x="2203937" y="2690713"/>
              <a:ext cx="420391"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C03A6CA8-D176-4664-9BDF-B33583039E36}"/>
              </a:ext>
            </a:extLst>
          </p:cNvPr>
          <p:cNvCxnSpPr>
            <a:cxnSpLocks/>
          </p:cNvCxnSpPr>
          <p:nvPr/>
        </p:nvCxnSpPr>
        <p:spPr>
          <a:xfrm flipH="1">
            <a:off x="2057400" y="3081266"/>
            <a:ext cx="1145746" cy="0"/>
          </a:xfrm>
          <a:prstGeom prst="straightConnector1">
            <a:avLst/>
          </a:prstGeom>
          <a:ln w="381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06DD363-230D-499A-916B-64B3BA480D40}"/>
              </a:ext>
            </a:extLst>
          </p:cNvPr>
          <p:cNvCxnSpPr>
            <a:cxnSpLocks/>
          </p:cNvCxnSpPr>
          <p:nvPr/>
        </p:nvCxnSpPr>
        <p:spPr>
          <a:xfrm flipH="1">
            <a:off x="4191000" y="3713141"/>
            <a:ext cx="571491" cy="721852"/>
          </a:xfrm>
          <a:prstGeom prst="straightConnector1">
            <a:avLst/>
          </a:prstGeom>
          <a:ln w="381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66E9F990-1137-4390-B55B-E7F50B769D3C}"/>
              </a:ext>
            </a:extLst>
          </p:cNvPr>
          <p:cNvGrpSpPr/>
          <p:nvPr/>
        </p:nvGrpSpPr>
        <p:grpSpPr>
          <a:xfrm>
            <a:off x="8896463" y="1784111"/>
            <a:ext cx="2894175" cy="1008225"/>
            <a:chOff x="626796" y="6139495"/>
            <a:chExt cx="2894175" cy="1008225"/>
          </a:xfrm>
        </p:grpSpPr>
        <p:sp>
          <p:nvSpPr>
            <p:cNvPr id="6" name="TextBox 5">
              <a:extLst>
                <a:ext uri="{FF2B5EF4-FFF2-40B4-BE49-F238E27FC236}">
                  <a16:creationId xmlns:a16="http://schemas.microsoft.com/office/drawing/2014/main" id="{F0B842AD-D2DB-417C-AB5A-81D13C4ABE34}"/>
                </a:ext>
              </a:extLst>
            </p:cNvPr>
            <p:cNvSpPr txBox="1"/>
            <p:nvPr/>
          </p:nvSpPr>
          <p:spPr>
            <a:xfrm>
              <a:off x="1239023" y="6139495"/>
              <a:ext cx="2281948" cy="1008225"/>
            </a:xfrm>
            <a:prstGeom prst="rect">
              <a:avLst/>
            </a:prstGeom>
            <a:noFill/>
          </p:spPr>
          <p:txBody>
            <a:bodyPr wrap="square" rtlCol="0">
              <a:spAutoFit/>
            </a:bodyPr>
            <a:lstStyle/>
            <a:p>
              <a:pPr>
                <a:lnSpc>
                  <a:spcPct val="200000"/>
                </a:lnSpc>
              </a:pPr>
              <a:r>
                <a:rPr lang="en-US" sz="1600" dirty="0"/>
                <a:t>a &amp; c should be together</a:t>
              </a:r>
            </a:p>
            <a:p>
              <a:pPr>
                <a:lnSpc>
                  <a:spcPct val="200000"/>
                </a:lnSpc>
              </a:pPr>
              <a:r>
                <a:rPr lang="en-US" sz="1600" dirty="0"/>
                <a:t>e should be separated</a:t>
              </a:r>
            </a:p>
          </p:txBody>
        </p:sp>
        <p:cxnSp>
          <p:nvCxnSpPr>
            <p:cNvPr id="11" name="Straight Connector 10">
              <a:extLst>
                <a:ext uri="{FF2B5EF4-FFF2-40B4-BE49-F238E27FC236}">
                  <a16:creationId xmlns:a16="http://schemas.microsoft.com/office/drawing/2014/main" id="{9D62404A-DFE4-4F95-81A4-3CAA3CEDDF3E}"/>
                </a:ext>
              </a:extLst>
            </p:cNvPr>
            <p:cNvCxnSpPr>
              <a:cxnSpLocks/>
            </p:cNvCxnSpPr>
            <p:nvPr/>
          </p:nvCxnSpPr>
          <p:spPr>
            <a:xfrm>
              <a:off x="626796" y="6524475"/>
              <a:ext cx="52272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768AB1-69AC-4D7D-8D44-E42FD766E5EE}"/>
                </a:ext>
              </a:extLst>
            </p:cNvPr>
            <p:cNvCxnSpPr>
              <a:cxnSpLocks/>
            </p:cNvCxnSpPr>
            <p:nvPr/>
          </p:nvCxnSpPr>
          <p:spPr>
            <a:xfrm>
              <a:off x="626796" y="7001521"/>
              <a:ext cx="52272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6" name="Picture 55">
            <a:extLst>
              <a:ext uri="{FF2B5EF4-FFF2-40B4-BE49-F238E27FC236}">
                <a16:creationId xmlns:a16="http://schemas.microsoft.com/office/drawing/2014/main" id="{A0E06EE2-B82C-4B21-B9CE-6962AC8824E3}"/>
              </a:ext>
            </a:extLst>
          </p:cNvPr>
          <p:cNvPicPr>
            <a:picLocks noChangeAspect="1"/>
          </p:cNvPicPr>
          <p:nvPr/>
        </p:nvPicPr>
        <p:blipFill rotWithShape="1">
          <a:blip r:embed="rId9"/>
          <a:srcRect l="24756" t="11785" r="23566" b="7873"/>
          <a:stretch/>
        </p:blipFill>
        <p:spPr>
          <a:xfrm>
            <a:off x="8301444" y="3396268"/>
            <a:ext cx="3338286" cy="2289960"/>
          </a:xfrm>
          <a:prstGeom prst="rect">
            <a:avLst/>
          </a:prstGeom>
        </p:spPr>
      </p:pic>
      <p:sp>
        <p:nvSpPr>
          <p:cNvPr id="59" name="Rectangle 58">
            <a:extLst>
              <a:ext uri="{FF2B5EF4-FFF2-40B4-BE49-F238E27FC236}">
                <a16:creationId xmlns:a16="http://schemas.microsoft.com/office/drawing/2014/main" id="{9CD96BBA-9369-4284-AF76-B3929B39612C}"/>
              </a:ext>
            </a:extLst>
          </p:cNvPr>
          <p:cNvSpPr/>
          <p:nvPr/>
        </p:nvSpPr>
        <p:spPr>
          <a:xfrm>
            <a:off x="8776441" y="1507380"/>
            <a:ext cx="2921634" cy="369332"/>
          </a:xfrm>
          <a:prstGeom prst="rect">
            <a:avLst/>
          </a:prstGeom>
        </p:spPr>
        <p:txBody>
          <a:bodyPr wrap="none">
            <a:spAutoFit/>
          </a:bodyPr>
          <a:lstStyle/>
          <a:p>
            <a:r>
              <a:rPr lang="en-US" b="1" dirty="0"/>
              <a:t>Sample 2 : Area &amp; Adjacency</a:t>
            </a:r>
          </a:p>
        </p:txBody>
      </p:sp>
      <p:pic>
        <p:nvPicPr>
          <p:cNvPr id="66" name="Picture 65" descr="A picture containing wheel, transport&#10;&#10;Description automatically generated">
            <a:extLst>
              <a:ext uri="{FF2B5EF4-FFF2-40B4-BE49-F238E27FC236}">
                <a16:creationId xmlns:a16="http://schemas.microsoft.com/office/drawing/2014/main" id="{AD906545-D7D3-488F-85AE-6CAAB0AC4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3491" y="5754282"/>
            <a:ext cx="333166" cy="299849"/>
          </a:xfrm>
          <a:prstGeom prst="rect">
            <a:avLst/>
          </a:prstGeom>
        </p:spPr>
      </p:pic>
      <p:pic>
        <p:nvPicPr>
          <p:cNvPr id="67" name="Picture 66" descr="A picture containing music&#10;&#10;Description automatically generated">
            <a:extLst>
              <a:ext uri="{FF2B5EF4-FFF2-40B4-BE49-F238E27FC236}">
                <a16:creationId xmlns:a16="http://schemas.microsoft.com/office/drawing/2014/main" id="{67BE8B58-CFDD-4E0E-A24E-4968DCD125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4164" y="5743130"/>
            <a:ext cx="337223" cy="299850"/>
          </a:xfrm>
          <a:prstGeom prst="rect">
            <a:avLst/>
          </a:prstGeom>
        </p:spPr>
      </p:pic>
      <p:pic>
        <p:nvPicPr>
          <p:cNvPr id="72" name="Picture 71" descr="A picture containing table, furniture&#10;&#10;Description automatically generated">
            <a:extLst>
              <a:ext uri="{FF2B5EF4-FFF2-40B4-BE49-F238E27FC236}">
                <a16:creationId xmlns:a16="http://schemas.microsoft.com/office/drawing/2014/main" id="{58529CD4-6C32-461F-B481-238994862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3971" y="3072832"/>
            <a:ext cx="266534" cy="266534"/>
          </a:xfrm>
          <a:prstGeom prst="rect">
            <a:avLst/>
          </a:prstGeom>
        </p:spPr>
      </p:pic>
    </p:spTree>
    <p:extLst>
      <p:ext uri="{BB962C8B-B14F-4D97-AF65-F5344CB8AC3E}">
        <p14:creationId xmlns:p14="http://schemas.microsoft.com/office/powerpoint/2010/main" val="772994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B5FE21-8CF9-4A77-9655-FE8F7C01B769}"/>
              </a:ext>
            </a:extLst>
          </p:cNvPr>
          <p:cNvPicPr>
            <a:picLocks noChangeAspect="1"/>
          </p:cNvPicPr>
          <p:nvPr/>
        </p:nvPicPr>
        <p:blipFill rotWithShape="1">
          <a:blip r:embed="rId3"/>
          <a:srcRect l="11925" t="5938" r="30171" b="1493"/>
          <a:stretch/>
        </p:blipFill>
        <p:spPr>
          <a:xfrm>
            <a:off x="4794528" y="3628190"/>
            <a:ext cx="1934627" cy="2139462"/>
          </a:xfrm>
          <a:prstGeom prst="rect">
            <a:avLst/>
          </a:prstGeom>
        </p:spPr>
      </p:pic>
      <p:pic>
        <p:nvPicPr>
          <p:cNvPr id="6" name="Picture 5">
            <a:extLst>
              <a:ext uri="{FF2B5EF4-FFF2-40B4-BE49-F238E27FC236}">
                <a16:creationId xmlns:a16="http://schemas.microsoft.com/office/drawing/2014/main" id="{A4F967DE-C7F7-4292-A33C-8768FF875F23}"/>
              </a:ext>
            </a:extLst>
          </p:cNvPr>
          <p:cNvPicPr>
            <a:picLocks noChangeAspect="1"/>
          </p:cNvPicPr>
          <p:nvPr/>
        </p:nvPicPr>
        <p:blipFill rotWithShape="1">
          <a:blip r:embed="rId4"/>
          <a:srcRect l="13535" r="12967"/>
          <a:stretch/>
        </p:blipFill>
        <p:spPr>
          <a:xfrm>
            <a:off x="6219825" y="818064"/>
            <a:ext cx="2413927" cy="2271941"/>
          </a:xfrm>
          <a:prstGeom prst="rect">
            <a:avLst/>
          </a:prstGeom>
        </p:spPr>
      </p:pic>
      <p:pic>
        <p:nvPicPr>
          <p:cNvPr id="9" name="Picture 8">
            <a:extLst>
              <a:ext uri="{FF2B5EF4-FFF2-40B4-BE49-F238E27FC236}">
                <a16:creationId xmlns:a16="http://schemas.microsoft.com/office/drawing/2014/main" id="{BA476969-54BE-4196-AB04-E951F91C9878}"/>
              </a:ext>
            </a:extLst>
          </p:cNvPr>
          <p:cNvPicPr>
            <a:picLocks noChangeAspect="1"/>
          </p:cNvPicPr>
          <p:nvPr/>
        </p:nvPicPr>
        <p:blipFill rotWithShape="1">
          <a:blip r:embed="rId5"/>
          <a:srcRect l="14551" t="5767" r="15407" b="8793"/>
          <a:stretch/>
        </p:blipFill>
        <p:spPr>
          <a:xfrm>
            <a:off x="3180019" y="855302"/>
            <a:ext cx="2606697" cy="2199655"/>
          </a:xfrm>
          <a:prstGeom prst="rect">
            <a:avLst/>
          </a:prstGeom>
        </p:spPr>
      </p:pic>
      <p:pic>
        <p:nvPicPr>
          <p:cNvPr id="10" name="Picture 9">
            <a:extLst>
              <a:ext uri="{FF2B5EF4-FFF2-40B4-BE49-F238E27FC236}">
                <a16:creationId xmlns:a16="http://schemas.microsoft.com/office/drawing/2014/main" id="{A4043958-0EAB-42DA-A728-FE044BB993D6}"/>
              </a:ext>
            </a:extLst>
          </p:cNvPr>
          <p:cNvPicPr>
            <a:picLocks noChangeAspect="1"/>
          </p:cNvPicPr>
          <p:nvPr/>
        </p:nvPicPr>
        <p:blipFill rotWithShape="1">
          <a:blip r:embed="rId6"/>
          <a:srcRect l="15873" t="5442" r="14086" b="5561"/>
          <a:stretch/>
        </p:blipFill>
        <p:spPr>
          <a:xfrm>
            <a:off x="8970433" y="763763"/>
            <a:ext cx="2606697" cy="2291195"/>
          </a:xfrm>
          <a:prstGeom prst="rect">
            <a:avLst/>
          </a:prstGeom>
        </p:spPr>
      </p:pic>
      <p:pic>
        <p:nvPicPr>
          <p:cNvPr id="11" name="Picture 10">
            <a:extLst>
              <a:ext uri="{FF2B5EF4-FFF2-40B4-BE49-F238E27FC236}">
                <a16:creationId xmlns:a16="http://schemas.microsoft.com/office/drawing/2014/main" id="{8156592C-9AB8-4682-B4D1-F7CC2992D53A}"/>
              </a:ext>
            </a:extLst>
          </p:cNvPr>
          <p:cNvPicPr>
            <a:picLocks noChangeAspect="1"/>
          </p:cNvPicPr>
          <p:nvPr/>
        </p:nvPicPr>
        <p:blipFill rotWithShape="1">
          <a:blip r:embed="rId7"/>
          <a:srcRect l="18634" r="21098"/>
          <a:stretch/>
        </p:blipFill>
        <p:spPr>
          <a:xfrm>
            <a:off x="7087658" y="3448050"/>
            <a:ext cx="1979895" cy="2272521"/>
          </a:xfrm>
          <a:prstGeom prst="rect">
            <a:avLst/>
          </a:prstGeom>
        </p:spPr>
      </p:pic>
      <p:pic>
        <p:nvPicPr>
          <p:cNvPr id="12" name="Picture 11">
            <a:extLst>
              <a:ext uri="{FF2B5EF4-FFF2-40B4-BE49-F238E27FC236}">
                <a16:creationId xmlns:a16="http://schemas.microsoft.com/office/drawing/2014/main" id="{F5C8FE0E-E5C2-433C-AC4A-E1E0B1604C47}"/>
              </a:ext>
            </a:extLst>
          </p:cNvPr>
          <p:cNvPicPr>
            <a:picLocks noChangeAspect="1"/>
          </p:cNvPicPr>
          <p:nvPr/>
        </p:nvPicPr>
        <p:blipFill rotWithShape="1">
          <a:blip r:embed="rId8"/>
          <a:srcRect l="15590" r="14368"/>
          <a:stretch/>
        </p:blipFill>
        <p:spPr>
          <a:xfrm>
            <a:off x="9341879" y="3628189"/>
            <a:ext cx="2300960" cy="2272521"/>
          </a:xfrm>
          <a:prstGeom prst="rect">
            <a:avLst/>
          </a:prstGeom>
        </p:spPr>
      </p:pic>
      <p:pic>
        <p:nvPicPr>
          <p:cNvPr id="14" name="Picture 13">
            <a:extLst>
              <a:ext uri="{FF2B5EF4-FFF2-40B4-BE49-F238E27FC236}">
                <a16:creationId xmlns:a16="http://schemas.microsoft.com/office/drawing/2014/main" id="{8269E30C-F7C8-4334-B2D5-974BCDB55E05}"/>
              </a:ext>
            </a:extLst>
          </p:cNvPr>
          <p:cNvPicPr>
            <a:picLocks noChangeAspect="1"/>
          </p:cNvPicPr>
          <p:nvPr/>
        </p:nvPicPr>
        <p:blipFill rotWithShape="1">
          <a:blip r:embed="rId9"/>
          <a:srcRect l="27671" r="25789"/>
          <a:stretch/>
        </p:blipFill>
        <p:spPr>
          <a:xfrm>
            <a:off x="777240" y="3624636"/>
            <a:ext cx="1585268" cy="2356343"/>
          </a:xfrm>
          <a:prstGeom prst="rect">
            <a:avLst/>
          </a:prstGeom>
        </p:spPr>
      </p:pic>
      <p:pic>
        <p:nvPicPr>
          <p:cNvPr id="15" name="Picture 14">
            <a:extLst>
              <a:ext uri="{FF2B5EF4-FFF2-40B4-BE49-F238E27FC236}">
                <a16:creationId xmlns:a16="http://schemas.microsoft.com/office/drawing/2014/main" id="{D5D77380-722E-4C0A-A8CF-9C147EBB515F}"/>
              </a:ext>
            </a:extLst>
          </p:cNvPr>
          <p:cNvPicPr>
            <a:picLocks noChangeAspect="1"/>
          </p:cNvPicPr>
          <p:nvPr/>
        </p:nvPicPr>
        <p:blipFill rotWithShape="1">
          <a:blip r:embed="rId10"/>
          <a:srcRect l="32829" r="17141"/>
          <a:stretch/>
        </p:blipFill>
        <p:spPr>
          <a:xfrm>
            <a:off x="2589074" y="3474740"/>
            <a:ext cx="1826350" cy="2525289"/>
          </a:xfrm>
          <a:prstGeom prst="rect">
            <a:avLst/>
          </a:prstGeom>
        </p:spPr>
      </p:pic>
      <p:sp>
        <p:nvSpPr>
          <p:cNvPr id="17" name="TextBox 16">
            <a:extLst>
              <a:ext uri="{FF2B5EF4-FFF2-40B4-BE49-F238E27FC236}">
                <a16:creationId xmlns:a16="http://schemas.microsoft.com/office/drawing/2014/main" id="{A9DD0993-F34F-4D92-B8D6-41418A3B461A}"/>
              </a:ext>
            </a:extLst>
          </p:cNvPr>
          <p:cNvSpPr txBox="1"/>
          <p:nvPr/>
        </p:nvSpPr>
        <p:spPr>
          <a:xfrm>
            <a:off x="691383" y="1984295"/>
            <a:ext cx="1770444" cy="461665"/>
          </a:xfrm>
          <a:prstGeom prst="rect">
            <a:avLst/>
          </a:prstGeom>
          <a:noFill/>
        </p:spPr>
        <p:txBody>
          <a:bodyPr wrap="square" rtlCol="0">
            <a:spAutoFit/>
          </a:bodyPr>
          <a:lstStyle/>
          <a:p>
            <a:r>
              <a:rPr lang="en-US" sz="2400" dirty="0"/>
              <a:t>Illustrations</a:t>
            </a:r>
            <a:endParaRPr lang="en-US" sz="1600" dirty="0"/>
          </a:p>
        </p:txBody>
      </p:sp>
      <p:cxnSp>
        <p:nvCxnSpPr>
          <p:cNvPr id="16" name="Straight Connector 15">
            <a:extLst>
              <a:ext uri="{FF2B5EF4-FFF2-40B4-BE49-F238E27FC236}">
                <a16:creationId xmlns:a16="http://schemas.microsoft.com/office/drawing/2014/main" id="{ED04BCA5-5F08-4610-AE46-67742FE95715}"/>
              </a:ext>
            </a:extLst>
          </p:cNvPr>
          <p:cNvCxnSpPr>
            <a:cxnSpLocks/>
          </p:cNvCxnSpPr>
          <p:nvPr/>
        </p:nvCxnSpPr>
        <p:spPr>
          <a:xfrm flipH="1">
            <a:off x="363682" y="6172200"/>
            <a:ext cx="113633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1F503F1-A381-4549-B5E7-5672D468CDBB}"/>
              </a:ext>
            </a:extLst>
          </p:cNvPr>
          <p:cNvCxnSpPr>
            <a:cxnSpLocks/>
          </p:cNvCxnSpPr>
          <p:nvPr/>
        </p:nvCxnSpPr>
        <p:spPr>
          <a:xfrm flipH="1">
            <a:off x="363682" y="3429000"/>
            <a:ext cx="113633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689A75F-60F0-4501-A606-6937FDAE9B56}"/>
              </a:ext>
            </a:extLst>
          </p:cNvPr>
          <p:cNvCxnSpPr>
            <a:cxnSpLocks/>
          </p:cNvCxnSpPr>
          <p:nvPr/>
        </p:nvCxnSpPr>
        <p:spPr>
          <a:xfrm flipV="1">
            <a:off x="363682" y="683131"/>
            <a:ext cx="0" cy="54890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39DA79-82EA-43B8-B789-60BBC423DE12}"/>
              </a:ext>
            </a:extLst>
          </p:cNvPr>
          <p:cNvCxnSpPr>
            <a:cxnSpLocks/>
          </p:cNvCxnSpPr>
          <p:nvPr/>
        </p:nvCxnSpPr>
        <p:spPr>
          <a:xfrm flipV="1">
            <a:off x="11727007" y="683131"/>
            <a:ext cx="0" cy="54982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4419F80-056E-407F-86EE-AA7C1CE13625}"/>
              </a:ext>
            </a:extLst>
          </p:cNvPr>
          <p:cNvCxnSpPr>
            <a:cxnSpLocks/>
          </p:cNvCxnSpPr>
          <p:nvPr/>
        </p:nvCxnSpPr>
        <p:spPr>
          <a:xfrm flipH="1">
            <a:off x="363682" y="683130"/>
            <a:ext cx="113633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54BD15F-453A-4519-9FA5-F40EE5C93CE7}"/>
              </a:ext>
            </a:extLst>
          </p:cNvPr>
          <p:cNvGrpSpPr/>
          <p:nvPr/>
        </p:nvGrpSpPr>
        <p:grpSpPr>
          <a:xfrm>
            <a:off x="2842827" y="683130"/>
            <a:ext cx="5965681" cy="2736677"/>
            <a:chOff x="2842827" y="683130"/>
            <a:chExt cx="5965681" cy="2602331"/>
          </a:xfrm>
        </p:grpSpPr>
        <p:cxnSp>
          <p:nvCxnSpPr>
            <p:cNvPr id="24" name="Straight Connector 23">
              <a:extLst>
                <a:ext uri="{FF2B5EF4-FFF2-40B4-BE49-F238E27FC236}">
                  <a16:creationId xmlns:a16="http://schemas.microsoft.com/office/drawing/2014/main" id="{ED37D62C-6B11-4896-BD61-C9BA93FA3406}"/>
                </a:ext>
              </a:extLst>
            </p:cNvPr>
            <p:cNvCxnSpPr>
              <a:cxnSpLocks/>
            </p:cNvCxnSpPr>
            <p:nvPr/>
          </p:nvCxnSpPr>
          <p:spPr>
            <a:xfrm flipV="1">
              <a:off x="8808508" y="683130"/>
              <a:ext cx="0" cy="2602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94D87A-4DF0-4709-96CA-E41465AED5A4}"/>
                </a:ext>
              </a:extLst>
            </p:cNvPr>
            <p:cNvCxnSpPr>
              <a:cxnSpLocks/>
            </p:cNvCxnSpPr>
            <p:nvPr/>
          </p:nvCxnSpPr>
          <p:spPr>
            <a:xfrm flipV="1">
              <a:off x="6005127" y="683130"/>
              <a:ext cx="0" cy="2602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AF5A52-3D3D-4DD9-864E-A69F97EF297E}"/>
                </a:ext>
              </a:extLst>
            </p:cNvPr>
            <p:cNvCxnSpPr>
              <a:cxnSpLocks/>
            </p:cNvCxnSpPr>
            <p:nvPr/>
          </p:nvCxnSpPr>
          <p:spPr>
            <a:xfrm flipV="1">
              <a:off x="2842827" y="683130"/>
              <a:ext cx="0" cy="26023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0DF6BF10-8422-4FB5-BFA8-6AF41AD36D55}"/>
              </a:ext>
            </a:extLst>
          </p:cNvPr>
          <p:cNvGrpSpPr/>
          <p:nvPr/>
        </p:nvGrpSpPr>
        <p:grpSpPr>
          <a:xfrm>
            <a:off x="2461827" y="3419806"/>
            <a:ext cx="6795884" cy="2761587"/>
            <a:chOff x="2461827" y="3275414"/>
            <a:chExt cx="6795884" cy="2905980"/>
          </a:xfrm>
        </p:grpSpPr>
        <p:cxnSp>
          <p:nvCxnSpPr>
            <p:cNvPr id="27" name="Straight Connector 26">
              <a:extLst>
                <a:ext uri="{FF2B5EF4-FFF2-40B4-BE49-F238E27FC236}">
                  <a16:creationId xmlns:a16="http://schemas.microsoft.com/office/drawing/2014/main" id="{569534D2-E5CB-4620-B008-961C2B507F9C}"/>
                </a:ext>
              </a:extLst>
            </p:cNvPr>
            <p:cNvCxnSpPr>
              <a:cxnSpLocks/>
            </p:cNvCxnSpPr>
            <p:nvPr/>
          </p:nvCxnSpPr>
          <p:spPr>
            <a:xfrm flipV="1">
              <a:off x="2461827" y="3293313"/>
              <a:ext cx="0" cy="28788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B3F37B0-EC04-41DB-B4C2-51AAED038CF9}"/>
                </a:ext>
              </a:extLst>
            </p:cNvPr>
            <p:cNvCxnSpPr>
              <a:cxnSpLocks/>
            </p:cNvCxnSpPr>
            <p:nvPr/>
          </p:nvCxnSpPr>
          <p:spPr>
            <a:xfrm flipV="1">
              <a:off x="4614477" y="3293313"/>
              <a:ext cx="0" cy="28788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DF0F6A-5E05-451E-B3D1-F6B81FAA2D7D}"/>
                </a:ext>
              </a:extLst>
            </p:cNvPr>
            <p:cNvCxnSpPr>
              <a:cxnSpLocks/>
            </p:cNvCxnSpPr>
            <p:nvPr/>
          </p:nvCxnSpPr>
          <p:spPr>
            <a:xfrm flipV="1">
              <a:off x="6809786" y="3293313"/>
              <a:ext cx="0" cy="287888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403A0DF-218A-4541-99C8-D6DB27AA001F}"/>
                </a:ext>
              </a:extLst>
            </p:cNvPr>
            <p:cNvCxnSpPr>
              <a:cxnSpLocks/>
            </p:cNvCxnSpPr>
            <p:nvPr/>
          </p:nvCxnSpPr>
          <p:spPr>
            <a:xfrm flipV="1">
              <a:off x="9257711" y="3275414"/>
              <a:ext cx="0" cy="290598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CD8C611E-E717-4154-A1E7-58EAD7B61AF0}"/>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b="1" dirty="0"/>
              <a:t>Applicable to a wide variety of geometric forms</a:t>
            </a:r>
          </a:p>
        </p:txBody>
      </p:sp>
    </p:spTree>
    <p:extLst>
      <p:ext uri="{BB962C8B-B14F-4D97-AF65-F5344CB8AC3E}">
        <p14:creationId xmlns:p14="http://schemas.microsoft.com/office/powerpoint/2010/main" val="3966804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80C9C3DE-92DF-42AD-B8F1-B77BA8858BA3}"/>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pic>
        <p:nvPicPr>
          <p:cNvPr id="79" name="Picture 78">
            <a:extLst>
              <a:ext uri="{FF2B5EF4-FFF2-40B4-BE49-F238E27FC236}">
                <a16:creationId xmlns:a16="http://schemas.microsoft.com/office/drawing/2014/main" id="{FD362F5C-4BDD-46A7-AAD6-3A2E22E439C0}"/>
              </a:ext>
            </a:extLst>
          </p:cNvPr>
          <p:cNvPicPr>
            <a:picLocks noChangeAspect="1"/>
          </p:cNvPicPr>
          <p:nvPr/>
        </p:nvPicPr>
        <p:blipFill rotWithShape="1">
          <a:blip r:embed="rId3"/>
          <a:srcRect l="19532" t="18444" r="16735" b="17768"/>
          <a:stretch/>
        </p:blipFill>
        <p:spPr>
          <a:xfrm>
            <a:off x="9774088" y="1844320"/>
            <a:ext cx="2059990" cy="1723766"/>
          </a:xfrm>
          <a:prstGeom prst="rect">
            <a:avLst/>
          </a:prstGeom>
        </p:spPr>
      </p:pic>
      <p:pic>
        <p:nvPicPr>
          <p:cNvPr id="4" name="Picture 3">
            <a:extLst>
              <a:ext uri="{FF2B5EF4-FFF2-40B4-BE49-F238E27FC236}">
                <a16:creationId xmlns:a16="http://schemas.microsoft.com/office/drawing/2014/main" id="{97CBB220-D27F-4EBC-BACC-C5A47C7E36DB}"/>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5" name="Picture 4">
            <a:extLst>
              <a:ext uri="{FF2B5EF4-FFF2-40B4-BE49-F238E27FC236}">
                <a16:creationId xmlns:a16="http://schemas.microsoft.com/office/drawing/2014/main" id="{A235D081-2B5B-4928-86DC-F26D6F215399}"/>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6" name="Picture 5">
            <a:extLst>
              <a:ext uri="{FF2B5EF4-FFF2-40B4-BE49-F238E27FC236}">
                <a16:creationId xmlns:a16="http://schemas.microsoft.com/office/drawing/2014/main" id="{2A0BDF62-8ABA-4BDA-8DC2-BDB0B9502D85}"/>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7" name="Picture 6">
            <a:extLst>
              <a:ext uri="{FF2B5EF4-FFF2-40B4-BE49-F238E27FC236}">
                <a16:creationId xmlns:a16="http://schemas.microsoft.com/office/drawing/2014/main" id="{74C08D54-DFEA-40A5-841B-9E2FD38C956C}"/>
              </a:ext>
            </a:extLst>
          </p:cNvPr>
          <p:cNvPicPr>
            <a:picLocks noChangeAspect="1"/>
          </p:cNvPicPr>
          <p:nvPr/>
        </p:nvPicPr>
        <p:blipFill rotWithShape="1">
          <a:blip r:embed="rId6"/>
          <a:srcRect l="18923" t="6627" r="73448" b="88916"/>
          <a:stretch/>
        </p:blipFill>
        <p:spPr>
          <a:xfrm>
            <a:off x="12073" y="657700"/>
            <a:ext cx="2553590" cy="839150"/>
          </a:xfrm>
          <a:prstGeom prst="rect">
            <a:avLst/>
          </a:prstGeom>
        </p:spPr>
      </p:pic>
      <p:sp>
        <p:nvSpPr>
          <p:cNvPr id="8" name="Rectangle 7">
            <a:extLst>
              <a:ext uri="{FF2B5EF4-FFF2-40B4-BE49-F238E27FC236}">
                <a16:creationId xmlns:a16="http://schemas.microsoft.com/office/drawing/2014/main" id="{B671DF73-FD22-4248-9E6B-46454B1D0F3E}"/>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5CB10E-5068-4369-9303-3DB10A059BC7}"/>
              </a:ext>
            </a:extLst>
          </p:cNvPr>
          <p:cNvSpPr/>
          <p:nvPr/>
        </p:nvSpPr>
        <p:spPr>
          <a:xfrm>
            <a:off x="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784145-58A1-4BDF-9754-F6B31A60C964}"/>
              </a:ext>
            </a:extLst>
          </p:cNvPr>
          <p:cNvCxnSpPr>
            <a:cxnSpLocks/>
            <a:stCxn id="8" idx="1"/>
          </p:cNvCxnSpPr>
          <p:nvPr/>
        </p:nvCxnSpPr>
        <p:spPr>
          <a:xfrm flipH="1">
            <a:off x="576159" y="551104"/>
            <a:ext cx="2037626" cy="2050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0CD0482C-0452-44D9-A2B0-4FD2F0E96FA0}"/>
              </a:ext>
            </a:extLst>
          </p:cNvPr>
          <p:cNvPicPr>
            <a:picLocks noChangeAspect="1"/>
          </p:cNvPicPr>
          <p:nvPr/>
        </p:nvPicPr>
        <p:blipFill rotWithShape="1">
          <a:blip r:embed="rId7"/>
          <a:srcRect l="10001" t="30000" r="13749" b="17777"/>
          <a:stretch/>
        </p:blipFill>
        <p:spPr>
          <a:xfrm>
            <a:off x="357922" y="3429977"/>
            <a:ext cx="7789053" cy="3000701"/>
          </a:xfrm>
          <a:prstGeom prst="rect">
            <a:avLst/>
          </a:prstGeom>
        </p:spPr>
      </p:pic>
      <p:cxnSp>
        <p:nvCxnSpPr>
          <p:cNvPr id="22" name="Straight Connector 21">
            <a:extLst>
              <a:ext uri="{FF2B5EF4-FFF2-40B4-BE49-F238E27FC236}">
                <a16:creationId xmlns:a16="http://schemas.microsoft.com/office/drawing/2014/main" id="{EED743FE-3AA0-40B8-9AE2-1B6506811F4E}"/>
              </a:ext>
            </a:extLst>
          </p:cNvPr>
          <p:cNvCxnSpPr>
            <a:cxnSpLocks/>
          </p:cNvCxnSpPr>
          <p:nvPr/>
        </p:nvCxnSpPr>
        <p:spPr>
          <a:xfrm>
            <a:off x="8248907" y="2847887"/>
            <a:ext cx="1740270"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9F13F2-0ADA-447B-AF41-4AD8D822F00E}"/>
              </a:ext>
            </a:extLst>
          </p:cNvPr>
          <p:cNvSpPr txBox="1"/>
          <p:nvPr/>
        </p:nvSpPr>
        <p:spPr>
          <a:xfrm>
            <a:off x="6571866" y="2661568"/>
            <a:ext cx="1688629" cy="338554"/>
          </a:xfrm>
          <a:prstGeom prst="rect">
            <a:avLst/>
          </a:prstGeom>
          <a:noFill/>
        </p:spPr>
        <p:txBody>
          <a:bodyPr wrap="square" rtlCol="0">
            <a:spAutoFit/>
          </a:bodyPr>
          <a:lstStyle/>
          <a:p>
            <a:r>
              <a:rPr lang="en-US" sz="1600" dirty="0"/>
              <a:t>Input site curve</a:t>
            </a:r>
          </a:p>
        </p:txBody>
      </p:sp>
      <p:sp>
        <p:nvSpPr>
          <p:cNvPr id="25" name="TextBox 24">
            <a:extLst>
              <a:ext uri="{FF2B5EF4-FFF2-40B4-BE49-F238E27FC236}">
                <a16:creationId xmlns:a16="http://schemas.microsoft.com/office/drawing/2014/main" id="{EE0F369E-61FD-4435-8AC9-33DE3682F8E8}"/>
              </a:ext>
            </a:extLst>
          </p:cNvPr>
          <p:cNvSpPr txBox="1"/>
          <p:nvPr/>
        </p:nvSpPr>
        <p:spPr>
          <a:xfrm>
            <a:off x="11055978" y="3719108"/>
            <a:ext cx="1066792" cy="584775"/>
          </a:xfrm>
          <a:prstGeom prst="rect">
            <a:avLst/>
          </a:prstGeom>
          <a:noFill/>
        </p:spPr>
        <p:txBody>
          <a:bodyPr wrap="square" rtlCol="0">
            <a:spAutoFit/>
          </a:bodyPr>
          <a:lstStyle/>
          <a:p>
            <a:r>
              <a:rPr lang="en-US" sz="1600" dirty="0"/>
              <a:t>Best iteration</a:t>
            </a:r>
          </a:p>
        </p:txBody>
      </p:sp>
      <p:cxnSp>
        <p:nvCxnSpPr>
          <p:cNvPr id="26" name="Straight Connector 25">
            <a:extLst>
              <a:ext uri="{FF2B5EF4-FFF2-40B4-BE49-F238E27FC236}">
                <a16:creationId xmlns:a16="http://schemas.microsoft.com/office/drawing/2014/main" id="{D5B6FB93-8D53-49BB-80DD-5EA7E8A43987}"/>
              </a:ext>
            </a:extLst>
          </p:cNvPr>
          <p:cNvCxnSpPr>
            <a:cxnSpLocks/>
          </p:cNvCxnSpPr>
          <p:nvPr/>
        </p:nvCxnSpPr>
        <p:spPr>
          <a:xfrm flipH="1">
            <a:off x="9707689" y="2717909"/>
            <a:ext cx="726531" cy="1233333"/>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B8C6E0-03C1-4BAB-BB4C-CE6047E16E56}"/>
              </a:ext>
            </a:extLst>
          </p:cNvPr>
          <p:cNvCxnSpPr>
            <a:cxnSpLocks/>
          </p:cNvCxnSpPr>
          <p:nvPr/>
        </p:nvCxnSpPr>
        <p:spPr>
          <a:xfrm flipV="1">
            <a:off x="3298601" y="2830845"/>
            <a:ext cx="776045" cy="737241"/>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FADF9F-7B10-46DA-A0CF-0ECDC9731ABF}"/>
              </a:ext>
            </a:extLst>
          </p:cNvPr>
          <p:cNvCxnSpPr>
            <a:cxnSpLocks/>
          </p:cNvCxnSpPr>
          <p:nvPr/>
        </p:nvCxnSpPr>
        <p:spPr>
          <a:xfrm flipH="1">
            <a:off x="8007978" y="3992297"/>
            <a:ext cx="380999"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F3D923-6153-4D6A-A3BE-0613B6BB7AF0}"/>
              </a:ext>
            </a:extLst>
          </p:cNvPr>
          <p:cNvCxnSpPr>
            <a:cxnSpLocks/>
          </p:cNvCxnSpPr>
          <p:nvPr/>
        </p:nvCxnSpPr>
        <p:spPr>
          <a:xfrm flipH="1">
            <a:off x="8007977" y="4339962"/>
            <a:ext cx="511763"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AB48FA5-451E-4A4A-AB67-EA6AE7991D85}"/>
              </a:ext>
            </a:extLst>
          </p:cNvPr>
          <p:cNvCxnSpPr>
            <a:cxnSpLocks/>
          </p:cNvCxnSpPr>
          <p:nvPr/>
        </p:nvCxnSpPr>
        <p:spPr>
          <a:xfrm flipH="1">
            <a:off x="9993797" y="3155225"/>
            <a:ext cx="643082" cy="1160992"/>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EC6C71B-AF73-4066-8B07-722B97F5F06C}"/>
              </a:ext>
            </a:extLst>
          </p:cNvPr>
          <p:cNvSpPr/>
          <p:nvPr/>
        </p:nvSpPr>
        <p:spPr>
          <a:xfrm>
            <a:off x="8420752" y="3796798"/>
            <a:ext cx="1299266" cy="338554"/>
          </a:xfrm>
          <a:prstGeom prst="rect">
            <a:avLst/>
          </a:prstGeom>
        </p:spPr>
        <p:txBody>
          <a:bodyPr wrap="none">
            <a:spAutoFit/>
          </a:bodyPr>
          <a:lstStyle/>
          <a:p>
            <a:r>
              <a:rPr lang="en-US" sz="1600" dirty="0"/>
              <a:t>Parcel Curves</a:t>
            </a:r>
          </a:p>
        </p:txBody>
      </p:sp>
      <p:sp>
        <p:nvSpPr>
          <p:cNvPr id="45" name="TextBox 44">
            <a:extLst>
              <a:ext uri="{FF2B5EF4-FFF2-40B4-BE49-F238E27FC236}">
                <a16:creationId xmlns:a16="http://schemas.microsoft.com/office/drawing/2014/main" id="{3D8962DE-A273-429A-9264-87EABBE2A2A5}"/>
              </a:ext>
            </a:extLst>
          </p:cNvPr>
          <p:cNvSpPr txBox="1"/>
          <p:nvPr/>
        </p:nvSpPr>
        <p:spPr>
          <a:xfrm>
            <a:off x="11055978" y="4619844"/>
            <a:ext cx="1142999" cy="584775"/>
          </a:xfrm>
          <a:prstGeom prst="rect">
            <a:avLst/>
          </a:prstGeom>
          <a:noFill/>
        </p:spPr>
        <p:txBody>
          <a:bodyPr wrap="square" rtlCol="0">
            <a:spAutoFit/>
          </a:bodyPr>
          <a:lstStyle/>
          <a:p>
            <a:r>
              <a:rPr lang="en-US" sz="1600" dirty="0"/>
              <a:t>Req. Iteration</a:t>
            </a:r>
          </a:p>
        </p:txBody>
      </p:sp>
      <p:sp>
        <p:nvSpPr>
          <p:cNvPr id="46" name="Right Brace 45">
            <a:extLst>
              <a:ext uri="{FF2B5EF4-FFF2-40B4-BE49-F238E27FC236}">
                <a16:creationId xmlns:a16="http://schemas.microsoft.com/office/drawing/2014/main" id="{4AAC6B49-3044-4E32-BB44-948923BE5B79}"/>
              </a:ext>
            </a:extLst>
          </p:cNvPr>
          <p:cNvSpPr/>
          <p:nvPr/>
        </p:nvSpPr>
        <p:spPr>
          <a:xfrm>
            <a:off x="10751177" y="3892352"/>
            <a:ext cx="143964" cy="646311"/>
          </a:xfrm>
          <a:prstGeom prst="rightBrace">
            <a:avLst>
              <a:gd name="adj1" fmla="val 7945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5877874E-FC53-4FD0-9176-BAD580FDDD9F}"/>
              </a:ext>
            </a:extLst>
          </p:cNvPr>
          <p:cNvSpPr/>
          <p:nvPr/>
        </p:nvSpPr>
        <p:spPr>
          <a:xfrm>
            <a:off x="10751177" y="4652695"/>
            <a:ext cx="143964" cy="569604"/>
          </a:xfrm>
          <a:prstGeom prst="rightBrace">
            <a:avLst>
              <a:gd name="adj1" fmla="val 7945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a:extLst>
              <a:ext uri="{FF2B5EF4-FFF2-40B4-BE49-F238E27FC236}">
                <a16:creationId xmlns:a16="http://schemas.microsoft.com/office/drawing/2014/main" id="{1E80BD6B-6CB4-4F83-8203-5DF4998F09E5}"/>
              </a:ext>
            </a:extLst>
          </p:cNvPr>
          <p:cNvGrpSpPr/>
          <p:nvPr/>
        </p:nvGrpSpPr>
        <p:grpSpPr>
          <a:xfrm>
            <a:off x="5340977" y="4605928"/>
            <a:ext cx="6781799" cy="717398"/>
            <a:chOff x="4495800" y="4615451"/>
            <a:chExt cx="7543800" cy="717398"/>
          </a:xfrm>
        </p:grpSpPr>
        <p:cxnSp>
          <p:nvCxnSpPr>
            <p:cNvPr id="49" name="Straight Connector 48">
              <a:extLst>
                <a:ext uri="{FF2B5EF4-FFF2-40B4-BE49-F238E27FC236}">
                  <a16:creationId xmlns:a16="http://schemas.microsoft.com/office/drawing/2014/main" id="{8FC3D32B-935E-413D-8632-052620BCBF50}"/>
                </a:ext>
              </a:extLst>
            </p:cNvPr>
            <p:cNvCxnSpPr>
              <a:cxnSpLocks/>
            </p:cNvCxnSpPr>
            <p:nvPr/>
          </p:nvCxnSpPr>
          <p:spPr>
            <a:xfrm>
              <a:off x="4495800" y="4615451"/>
              <a:ext cx="7543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5E6035-E3C5-4D5C-AD0F-59CC14F55FAD}"/>
                </a:ext>
              </a:extLst>
            </p:cNvPr>
            <p:cNvCxnSpPr>
              <a:cxnSpLocks/>
            </p:cNvCxnSpPr>
            <p:nvPr/>
          </p:nvCxnSpPr>
          <p:spPr>
            <a:xfrm>
              <a:off x="4495800" y="5332849"/>
              <a:ext cx="7543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47C73BA4-57D0-467C-8787-3646D4B4A575}"/>
              </a:ext>
            </a:extLst>
          </p:cNvPr>
          <p:cNvSpPr txBox="1"/>
          <p:nvPr/>
        </p:nvSpPr>
        <p:spPr>
          <a:xfrm>
            <a:off x="167848" y="4912231"/>
            <a:ext cx="1066792" cy="369332"/>
          </a:xfrm>
          <a:prstGeom prst="rect">
            <a:avLst/>
          </a:prstGeom>
          <a:noFill/>
        </p:spPr>
        <p:txBody>
          <a:bodyPr wrap="square" rtlCol="0">
            <a:spAutoFit/>
          </a:bodyPr>
          <a:lstStyle/>
          <a:p>
            <a:r>
              <a:rPr lang="en-US" dirty="0"/>
              <a:t>iteration</a:t>
            </a:r>
          </a:p>
        </p:txBody>
      </p:sp>
      <p:sp>
        <p:nvSpPr>
          <p:cNvPr id="54" name="Rectangle 53">
            <a:extLst>
              <a:ext uri="{FF2B5EF4-FFF2-40B4-BE49-F238E27FC236}">
                <a16:creationId xmlns:a16="http://schemas.microsoft.com/office/drawing/2014/main" id="{9DAC4B1C-6F5E-48F6-A6FC-60E63226E2AB}"/>
              </a:ext>
            </a:extLst>
          </p:cNvPr>
          <p:cNvSpPr/>
          <p:nvPr/>
        </p:nvSpPr>
        <p:spPr>
          <a:xfrm>
            <a:off x="8579351" y="4127227"/>
            <a:ext cx="770788" cy="338554"/>
          </a:xfrm>
          <a:prstGeom prst="rect">
            <a:avLst/>
          </a:prstGeom>
        </p:spPr>
        <p:txBody>
          <a:bodyPr wrap="none">
            <a:spAutoFit/>
          </a:bodyPr>
          <a:lstStyle/>
          <a:p>
            <a:r>
              <a:rPr lang="en-US" sz="1600" dirty="0"/>
              <a:t>Streets</a:t>
            </a:r>
          </a:p>
        </p:txBody>
      </p:sp>
      <p:cxnSp>
        <p:nvCxnSpPr>
          <p:cNvPr id="56" name="Straight Connector 55">
            <a:extLst>
              <a:ext uri="{FF2B5EF4-FFF2-40B4-BE49-F238E27FC236}">
                <a16:creationId xmlns:a16="http://schemas.microsoft.com/office/drawing/2014/main" id="{E68008D4-CBD7-4A28-BD4C-1ADAA1357DC6}"/>
              </a:ext>
            </a:extLst>
          </p:cNvPr>
          <p:cNvCxnSpPr>
            <a:cxnSpLocks/>
          </p:cNvCxnSpPr>
          <p:nvPr/>
        </p:nvCxnSpPr>
        <p:spPr>
          <a:xfrm flipH="1">
            <a:off x="9506957" y="4316217"/>
            <a:ext cx="482220"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544ED32-CCC0-48B7-8D05-E75D5A4AFF43}"/>
              </a:ext>
            </a:extLst>
          </p:cNvPr>
          <p:cNvSpPr/>
          <p:nvPr/>
        </p:nvSpPr>
        <p:spPr>
          <a:xfrm>
            <a:off x="8420752" y="4652694"/>
            <a:ext cx="1299266" cy="338554"/>
          </a:xfrm>
          <a:prstGeom prst="rect">
            <a:avLst/>
          </a:prstGeom>
        </p:spPr>
        <p:txBody>
          <a:bodyPr wrap="none">
            <a:spAutoFit/>
          </a:bodyPr>
          <a:lstStyle/>
          <a:p>
            <a:r>
              <a:rPr lang="en-US" sz="1600" dirty="0"/>
              <a:t>Parcel Curves</a:t>
            </a:r>
          </a:p>
        </p:txBody>
      </p:sp>
      <p:sp>
        <p:nvSpPr>
          <p:cNvPr id="67" name="Rectangle 66">
            <a:extLst>
              <a:ext uri="{FF2B5EF4-FFF2-40B4-BE49-F238E27FC236}">
                <a16:creationId xmlns:a16="http://schemas.microsoft.com/office/drawing/2014/main" id="{F2997056-B3E6-4B99-B7D9-B811226835EF}"/>
              </a:ext>
            </a:extLst>
          </p:cNvPr>
          <p:cNvSpPr/>
          <p:nvPr/>
        </p:nvSpPr>
        <p:spPr>
          <a:xfrm>
            <a:off x="8579351" y="4983123"/>
            <a:ext cx="770788" cy="338554"/>
          </a:xfrm>
          <a:prstGeom prst="rect">
            <a:avLst/>
          </a:prstGeom>
        </p:spPr>
        <p:txBody>
          <a:bodyPr wrap="none">
            <a:spAutoFit/>
          </a:bodyPr>
          <a:lstStyle/>
          <a:p>
            <a:r>
              <a:rPr lang="en-US" sz="1600" dirty="0"/>
              <a:t>Streets</a:t>
            </a:r>
          </a:p>
        </p:txBody>
      </p:sp>
      <p:sp>
        <p:nvSpPr>
          <p:cNvPr id="68" name="Rectangle 67">
            <a:extLst>
              <a:ext uri="{FF2B5EF4-FFF2-40B4-BE49-F238E27FC236}">
                <a16:creationId xmlns:a16="http://schemas.microsoft.com/office/drawing/2014/main" id="{44C805C3-09EE-4286-9956-EF222920BE25}"/>
              </a:ext>
            </a:extLst>
          </p:cNvPr>
          <p:cNvSpPr/>
          <p:nvPr/>
        </p:nvSpPr>
        <p:spPr>
          <a:xfrm>
            <a:off x="8579351" y="5498406"/>
            <a:ext cx="2389052" cy="338554"/>
          </a:xfrm>
          <a:prstGeom prst="rect">
            <a:avLst/>
          </a:prstGeom>
        </p:spPr>
        <p:txBody>
          <a:bodyPr wrap="none">
            <a:spAutoFit/>
          </a:bodyPr>
          <a:lstStyle/>
          <a:p>
            <a:r>
              <a:rPr lang="en-US" sz="1600" dirty="0"/>
              <a:t>Number of configs in stack</a:t>
            </a:r>
          </a:p>
        </p:txBody>
      </p:sp>
      <p:cxnSp>
        <p:nvCxnSpPr>
          <p:cNvPr id="69" name="Straight Connector 68">
            <a:extLst>
              <a:ext uri="{FF2B5EF4-FFF2-40B4-BE49-F238E27FC236}">
                <a16:creationId xmlns:a16="http://schemas.microsoft.com/office/drawing/2014/main" id="{CB76B426-6F20-4064-8815-5E6F729BD37F}"/>
              </a:ext>
            </a:extLst>
          </p:cNvPr>
          <p:cNvCxnSpPr>
            <a:cxnSpLocks/>
          </p:cNvCxnSpPr>
          <p:nvPr/>
        </p:nvCxnSpPr>
        <p:spPr>
          <a:xfrm>
            <a:off x="4074646" y="2847887"/>
            <a:ext cx="2416226"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6673D478-A2D0-4A19-AE31-53DDFB6A8267}"/>
              </a:ext>
            </a:extLst>
          </p:cNvPr>
          <p:cNvGrpSpPr/>
          <p:nvPr/>
        </p:nvGrpSpPr>
        <p:grpSpPr>
          <a:xfrm>
            <a:off x="692777" y="5401279"/>
            <a:ext cx="10820400" cy="894746"/>
            <a:chOff x="609600" y="5429854"/>
            <a:chExt cx="10820400" cy="894746"/>
          </a:xfrm>
        </p:grpSpPr>
        <p:cxnSp>
          <p:nvCxnSpPr>
            <p:cNvPr id="73" name="Straight Arrow Connector 72">
              <a:extLst>
                <a:ext uri="{FF2B5EF4-FFF2-40B4-BE49-F238E27FC236}">
                  <a16:creationId xmlns:a16="http://schemas.microsoft.com/office/drawing/2014/main" id="{29B40C03-0FB8-4264-9498-FA52893EE8E5}"/>
                </a:ext>
              </a:extLst>
            </p:cNvPr>
            <p:cNvCxnSpPr>
              <a:cxnSpLocks/>
            </p:cNvCxnSpPr>
            <p:nvPr/>
          </p:nvCxnSpPr>
          <p:spPr>
            <a:xfrm flipV="1">
              <a:off x="11430000" y="5429854"/>
              <a:ext cx="0" cy="894746"/>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9F273CF-456F-48BD-93C3-BA3A23FD9093}"/>
                </a:ext>
              </a:extLst>
            </p:cNvPr>
            <p:cNvCxnSpPr>
              <a:cxnSpLocks/>
            </p:cNvCxnSpPr>
            <p:nvPr/>
          </p:nvCxnSpPr>
          <p:spPr>
            <a:xfrm flipV="1">
              <a:off x="609600" y="5429854"/>
              <a:ext cx="0" cy="894746"/>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FBAEF77-7785-498E-8F60-56C964C1CC7A}"/>
                </a:ext>
              </a:extLst>
            </p:cNvPr>
            <p:cNvCxnSpPr>
              <a:cxnSpLocks/>
            </p:cNvCxnSpPr>
            <p:nvPr/>
          </p:nvCxnSpPr>
          <p:spPr>
            <a:xfrm>
              <a:off x="609600" y="6324600"/>
              <a:ext cx="10820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78" name="Picture 77">
            <a:extLst>
              <a:ext uri="{FF2B5EF4-FFF2-40B4-BE49-F238E27FC236}">
                <a16:creationId xmlns:a16="http://schemas.microsoft.com/office/drawing/2014/main" id="{91AC85A7-E6ED-42C0-B38F-31E7C8656D59}"/>
              </a:ext>
            </a:extLst>
          </p:cNvPr>
          <p:cNvPicPr>
            <a:picLocks noChangeAspect="1"/>
          </p:cNvPicPr>
          <p:nvPr/>
        </p:nvPicPr>
        <p:blipFill rotWithShape="1">
          <a:blip r:embed="rId8"/>
          <a:srcRect l="18564" t="20485" r="18684" b="17769"/>
          <a:stretch/>
        </p:blipFill>
        <p:spPr>
          <a:xfrm>
            <a:off x="6726048" y="455692"/>
            <a:ext cx="2291243" cy="1884964"/>
          </a:xfrm>
          <a:prstGeom prst="rect">
            <a:avLst/>
          </a:prstGeom>
        </p:spPr>
      </p:pic>
      <p:cxnSp>
        <p:nvCxnSpPr>
          <p:cNvPr id="86" name="Straight Connector 85">
            <a:extLst>
              <a:ext uri="{FF2B5EF4-FFF2-40B4-BE49-F238E27FC236}">
                <a16:creationId xmlns:a16="http://schemas.microsoft.com/office/drawing/2014/main" id="{D5B9627E-983D-4112-BB7F-235397A8104D}"/>
              </a:ext>
            </a:extLst>
          </p:cNvPr>
          <p:cNvCxnSpPr>
            <a:cxnSpLocks/>
          </p:cNvCxnSpPr>
          <p:nvPr/>
        </p:nvCxnSpPr>
        <p:spPr>
          <a:xfrm>
            <a:off x="9119042" y="1272496"/>
            <a:ext cx="1159787"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CF717651-5369-48D6-9D2C-6F8ED75D254C}"/>
              </a:ext>
            </a:extLst>
          </p:cNvPr>
          <p:cNvSpPr/>
          <p:nvPr/>
        </p:nvSpPr>
        <p:spPr>
          <a:xfrm>
            <a:off x="10484035" y="1122007"/>
            <a:ext cx="1555249" cy="830997"/>
          </a:xfrm>
          <a:prstGeom prst="rect">
            <a:avLst/>
          </a:prstGeom>
        </p:spPr>
        <p:txBody>
          <a:bodyPr wrap="square">
            <a:spAutoFit/>
          </a:bodyPr>
          <a:lstStyle/>
          <a:p>
            <a:r>
              <a:rPr lang="en-US" sz="1600" dirty="0"/>
              <a:t>Connected to circulation </a:t>
            </a:r>
          </a:p>
          <a:p>
            <a:r>
              <a:rPr lang="en-US" sz="1600" dirty="0"/>
              <a:t>&amp; Massing</a:t>
            </a:r>
          </a:p>
        </p:txBody>
      </p:sp>
      <p:pic>
        <p:nvPicPr>
          <p:cNvPr id="93" name="Picture 92">
            <a:extLst>
              <a:ext uri="{FF2B5EF4-FFF2-40B4-BE49-F238E27FC236}">
                <a16:creationId xmlns:a16="http://schemas.microsoft.com/office/drawing/2014/main" id="{291FAAAB-C8D7-46A7-8E00-E3094BE51E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56088" y="751913"/>
            <a:ext cx="357976" cy="322178"/>
          </a:xfrm>
          <a:prstGeom prst="rect">
            <a:avLst/>
          </a:prstGeom>
        </p:spPr>
      </p:pic>
      <p:pic>
        <p:nvPicPr>
          <p:cNvPr id="94" name="Picture 93">
            <a:extLst>
              <a:ext uri="{FF2B5EF4-FFF2-40B4-BE49-F238E27FC236}">
                <a16:creationId xmlns:a16="http://schemas.microsoft.com/office/drawing/2014/main" id="{699BF0E2-5AD1-4E1E-BADA-8E6BEB6D73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22501" y="720078"/>
            <a:ext cx="485615" cy="346869"/>
          </a:xfrm>
          <a:prstGeom prst="rect">
            <a:avLst/>
          </a:prstGeom>
        </p:spPr>
      </p:pic>
      <p:pic>
        <p:nvPicPr>
          <p:cNvPr id="95" name="Picture 94" descr="A close up of a window&#10;&#10;Description automatically generated">
            <a:extLst>
              <a:ext uri="{FF2B5EF4-FFF2-40B4-BE49-F238E27FC236}">
                <a16:creationId xmlns:a16="http://schemas.microsoft.com/office/drawing/2014/main" id="{12433EA1-237A-4DA1-BBAA-175F9407F2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84888" y="754722"/>
            <a:ext cx="367860" cy="300975"/>
          </a:xfrm>
          <a:prstGeom prst="rect">
            <a:avLst/>
          </a:prstGeom>
        </p:spPr>
      </p:pic>
      <p:cxnSp>
        <p:nvCxnSpPr>
          <p:cNvPr id="99" name="Straight Connector 98">
            <a:extLst>
              <a:ext uri="{FF2B5EF4-FFF2-40B4-BE49-F238E27FC236}">
                <a16:creationId xmlns:a16="http://schemas.microsoft.com/office/drawing/2014/main" id="{AFA97661-23D7-4F36-82B5-153B1F76B665}"/>
              </a:ext>
            </a:extLst>
          </p:cNvPr>
          <p:cNvCxnSpPr>
            <a:cxnSpLocks/>
          </p:cNvCxnSpPr>
          <p:nvPr/>
        </p:nvCxnSpPr>
        <p:spPr>
          <a:xfrm>
            <a:off x="10278829" y="1266818"/>
            <a:ext cx="1" cy="62924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103" descr="A close up of a window&#10;&#10;Description automatically generated">
            <a:extLst>
              <a:ext uri="{FF2B5EF4-FFF2-40B4-BE49-F238E27FC236}">
                <a16:creationId xmlns:a16="http://schemas.microsoft.com/office/drawing/2014/main" id="{A5D7A87D-9FDF-443D-BA30-5DF9C97B44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89988" y="3183450"/>
            <a:ext cx="367860" cy="300975"/>
          </a:xfrm>
          <a:prstGeom prst="rect">
            <a:avLst/>
          </a:prstGeom>
        </p:spPr>
      </p:pic>
      <p:sp>
        <p:nvSpPr>
          <p:cNvPr id="48" name="TextBox 47">
            <a:extLst>
              <a:ext uri="{FF2B5EF4-FFF2-40B4-BE49-F238E27FC236}">
                <a16:creationId xmlns:a16="http://schemas.microsoft.com/office/drawing/2014/main" id="{651BE47D-FF4C-420E-9692-B00D3277A55A}"/>
              </a:ext>
            </a:extLst>
          </p:cNvPr>
          <p:cNvSpPr txBox="1"/>
          <p:nvPr/>
        </p:nvSpPr>
        <p:spPr>
          <a:xfrm>
            <a:off x="2514600" y="6391275"/>
            <a:ext cx="2238375" cy="369332"/>
          </a:xfrm>
          <a:prstGeom prst="rect">
            <a:avLst/>
          </a:prstGeom>
          <a:noFill/>
        </p:spPr>
        <p:txBody>
          <a:bodyPr wrap="square" rtlCol="0">
            <a:spAutoFit/>
          </a:bodyPr>
          <a:lstStyle/>
          <a:p>
            <a:r>
              <a:rPr lang="en-US" dirty="0"/>
              <a:t>Set Preview to false</a:t>
            </a:r>
          </a:p>
        </p:txBody>
      </p:sp>
      <p:grpSp>
        <p:nvGrpSpPr>
          <p:cNvPr id="51" name="Group 50">
            <a:extLst>
              <a:ext uri="{FF2B5EF4-FFF2-40B4-BE49-F238E27FC236}">
                <a16:creationId xmlns:a16="http://schemas.microsoft.com/office/drawing/2014/main" id="{88439D66-3CAF-4C4F-9F3A-6FB609C455C1}"/>
              </a:ext>
            </a:extLst>
          </p:cNvPr>
          <p:cNvGrpSpPr/>
          <p:nvPr/>
        </p:nvGrpSpPr>
        <p:grpSpPr>
          <a:xfrm>
            <a:off x="4524375" y="5686425"/>
            <a:ext cx="554831" cy="933452"/>
            <a:chOff x="6115050" y="5991226"/>
            <a:chExt cx="554831" cy="628651"/>
          </a:xfrm>
        </p:grpSpPr>
        <p:cxnSp>
          <p:nvCxnSpPr>
            <p:cNvPr id="52" name="Straight Arrow Connector 51">
              <a:extLst>
                <a:ext uri="{FF2B5EF4-FFF2-40B4-BE49-F238E27FC236}">
                  <a16:creationId xmlns:a16="http://schemas.microsoft.com/office/drawing/2014/main" id="{50DC203D-C9C5-4B7C-99B7-21322E01DE94}"/>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79FA7A6-BBBE-4FE2-993D-6F1959FDE1F6}"/>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57095E94-4C45-45A6-A553-B16248476396}"/>
              </a:ext>
            </a:extLst>
          </p:cNvPr>
          <p:cNvSpPr txBox="1"/>
          <p:nvPr/>
        </p:nvSpPr>
        <p:spPr>
          <a:xfrm>
            <a:off x="5981699" y="6353175"/>
            <a:ext cx="2789279" cy="369332"/>
          </a:xfrm>
          <a:prstGeom prst="rect">
            <a:avLst/>
          </a:prstGeom>
          <a:noFill/>
        </p:spPr>
        <p:txBody>
          <a:bodyPr wrap="square" rtlCol="0">
            <a:spAutoFit/>
          </a:bodyPr>
          <a:lstStyle/>
          <a:p>
            <a:r>
              <a:rPr lang="en-US" dirty="0"/>
              <a:t>Use these to view results</a:t>
            </a:r>
          </a:p>
        </p:txBody>
      </p:sp>
      <p:sp>
        <p:nvSpPr>
          <p:cNvPr id="58" name="Rectangle 57">
            <a:extLst>
              <a:ext uri="{FF2B5EF4-FFF2-40B4-BE49-F238E27FC236}">
                <a16:creationId xmlns:a16="http://schemas.microsoft.com/office/drawing/2014/main" id="{354A52F4-05A2-4753-90A0-C7C4F61590D1}"/>
              </a:ext>
            </a:extLst>
          </p:cNvPr>
          <p:cNvSpPr/>
          <p:nvPr/>
        </p:nvSpPr>
        <p:spPr>
          <a:xfrm>
            <a:off x="6939873" y="3842831"/>
            <a:ext cx="1099227" cy="15959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a:extLst>
              <a:ext uri="{FF2B5EF4-FFF2-40B4-BE49-F238E27FC236}">
                <a16:creationId xmlns:a16="http://schemas.microsoft.com/office/drawing/2014/main" id="{F5E5B743-C640-4E59-B7C2-52E3275DAF6C}"/>
              </a:ext>
            </a:extLst>
          </p:cNvPr>
          <p:cNvCxnSpPr>
            <a:cxnSpLocks/>
          </p:cNvCxnSpPr>
          <p:nvPr/>
        </p:nvCxnSpPr>
        <p:spPr>
          <a:xfrm flipV="1">
            <a:off x="7300605" y="5457825"/>
            <a:ext cx="0" cy="99060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823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3EB15A19-7D84-4DEF-91CA-1A78F2EEA1E3}"/>
              </a:ext>
            </a:extLst>
          </p:cNvPr>
          <p:cNvPicPr>
            <a:picLocks noChangeAspect="1"/>
          </p:cNvPicPr>
          <p:nvPr/>
        </p:nvPicPr>
        <p:blipFill rotWithShape="1">
          <a:blip r:embed="rId2"/>
          <a:srcRect l="21666" t="19260" r="21357" b="15926"/>
          <a:stretch/>
        </p:blipFill>
        <p:spPr>
          <a:xfrm>
            <a:off x="9312800" y="2059608"/>
            <a:ext cx="1787000" cy="1699592"/>
          </a:xfrm>
          <a:prstGeom prst="rect">
            <a:avLst/>
          </a:prstGeom>
        </p:spPr>
      </p:pic>
      <p:pic>
        <p:nvPicPr>
          <p:cNvPr id="4" name="Picture 3">
            <a:extLst>
              <a:ext uri="{FF2B5EF4-FFF2-40B4-BE49-F238E27FC236}">
                <a16:creationId xmlns:a16="http://schemas.microsoft.com/office/drawing/2014/main" id="{97CBB220-D27F-4EBC-BACC-C5A47C7E36DB}"/>
              </a:ext>
            </a:extLst>
          </p:cNvPr>
          <p:cNvPicPr>
            <a:picLocks noChangeAspect="1"/>
          </p:cNvPicPr>
          <p:nvPr/>
        </p:nvPicPr>
        <p:blipFill rotWithShape="1">
          <a:blip r:embed="rId3"/>
          <a:srcRect t="1740" r="92463" b="93432"/>
          <a:stretch/>
        </p:blipFill>
        <p:spPr>
          <a:xfrm>
            <a:off x="0" y="200499"/>
            <a:ext cx="2645898" cy="476689"/>
          </a:xfrm>
          <a:prstGeom prst="rect">
            <a:avLst/>
          </a:prstGeom>
        </p:spPr>
      </p:pic>
      <p:pic>
        <p:nvPicPr>
          <p:cNvPr id="5" name="Picture 4">
            <a:extLst>
              <a:ext uri="{FF2B5EF4-FFF2-40B4-BE49-F238E27FC236}">
                <a16:creationId xmlns:a16="http://schemas.microsoft.com/office/drawing/2014/main" id="{A235D081-2B5B-4928-86DC-F26D6F215399}"/>
              </a:ext>
            </a:extLst>
          </p:cNvPr>
          <p:cNvPicPr>
            <a:picLocks noChangeAspect="1"/>
          </p:cNvPicPr>
          <p:nvPr/>
        </p:nvPicPr>
        <p:blipFill rotWithShape="1">
          <a:blip r:embed="rId3"/>
          <a:srcRect l="13372" r="84909" b="92631"/>
          <a:stretch/>
        </p:blipFill>
        <p:spPr>
          <a:xfrm>
            <a:off x="2640453" y="28638"/>
            <a:ext cx="603222" cy="727560"/>
          </a:xfrm>
          <a:prstGeom prst="rect">
            <a:avLst/>
          </a:prstGeom>
        </p:spPr>
      </p:pic>
      <p:pic>
        <p:nvPicPr>
          <p:cNvPr id="6" name="Picture 5">
            <a:extLst>
              <a:ext uri="{FF2B5EF4-FFF2-40B4-BE49-F238E27FC236}">
                <a16:creationId xmlns:a16="http://schemas.microsoft.com/office/drawing/2014/main" id="{2A0BDF62-8ABA-4BDA-8DC2-BDB0B9502D85}"/>
              </a:ext>
            </a:extLst>
          </p:cNvPr>
          <p:cNvPicPr>
            <a:picLocks noChangeAspect="1"/>
          </p:cNvPicPr>
          <p:nvPr/>
        </p:nvPicPr>
        <p:blipFill rotWithShape="1">
          <a:blip r:embed="rId4"/>
          <a:srcRect l="407" t="562" r="92300" b="97421"/>
          <a:stretch/>
        </p:blipFill>
        <p:spPr>
          <a:xfrm>
            <a:off x="2558" y="5499"/>
            <a:ext cx="1496304" cy="232805"/>
          </a:xfrm>
          <a:prstGeom prst="rect">
            <a:avLst/>
          </a:prstGeom>
        </p:spPr>
      </p:pic>
      <p:pic>
        <p:nvPicPr>
          <p:cNvPr id="7" name="Picture 6">
            <a:extLst>
              <a:ext uri="{FF2B5EF4-FFF2-40B4-BE49-F238E27FC236}">
                <a16:creationId xmlns:a16="http://schemas.microsoft.com/office/drawing/2014/main" id="{74C08D54-DFEA-40A5-841B-9E2FD38C956C}"/>
              </a:ext>
            </a:extLst>
          </p:cNvPr>
          <p:cNvPicPr>
            <a:picLocks noChangeAspect="1"/>
          </p:cNvPicPr>
          <p:nvPr/>
        </p:nvPicPr>
        <p:blipFill rotWithShape="1">
          <a:blip r:embed="rId5"/>
          <a:srcRect l="18923" t="6627" r="73448" b="88916"/>
          <a:stretch/>
        </p:blipFill>
        <p:spPr>
          <a:xfrm>
            <a:off x="12073" y="657700"/>
            <a:ext cx="2553590" cy="839150"/>
          </a:xfrm>
          <a:prstGeom prst="rect">
            <a:avLst/>
          </a:prstGeom>
        </p:spPr>
      </p:pic>
      <p:sp>
        <p:nvSpPr>
          <p:cNvPr id="8" name="Rectangle 7">
            <a:extLst>
              <a:ext uri="{FF2B5EF4-FFF2-40B4-BE49-F238E27FC236}">
                <a16:creationId xmlns:a16="http://schemas.microsoft.com/office/drawing/2014/main" id="{B671DF73-FD22-4248-9E6B-46454B1D0F3E}"/>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75CB10E-5068-4369-9303-3DB10A059BC7}"/>
              </a:ext>
            </a:extLst>
          </p:cNvPr>
          <p:cNvSpPr/>
          <p:nvPr/>
        </p:nvSpPr>
        <p:spPr>
          <a:xfrm>
            <a:off x="482656"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784145-58A1-4BDF-9754-F6B31A60C964}"/>
              </a:ext>
            </a:extLst>
          </p:cNvPr>
          <p:cNvCxnSpPr>
            <a:cxnSpLocks/>
            <a:stCxn id="8" idx="1"/>
          </p:cNvCxnSpPr>
          <p:nvPr/>
        </p:nvCxnSpPr>
        <p:spPr>
          <a:xfrm flipH="1">
            <a:off x="1032147" y="551104"/>
            <a:ext cx="1581638" cy="180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090BF3AE-F5A0-4A8E-9F8D-C44DB2065C40}"/>
              </a:ext>
            </a:extLst>
          </p:cNvPr>
          <p:cNvPicPr>
            <a:picLocks noChangeAspect="1"/>
          </p:cNvPicPr>
          <p:nvPr/>
        </p:nvPicPr>
        <p:blipFill rotWithShape="1">
          <a:blip r:embed="rId6"/>
          <a:srcRect l="5625" t="27942" r="18749" b="26667"/>
          <a:stretch/>
        </p:blipFill>
        <p:spPr>
          <a:xfrm>
            <a:off x="258745" y="3430332"/>
            <a:ext cx="7978134" cy="2693602"/>
          </a:xfrm>
          <a:prstGeom prst="rect">
            <a:avLst/>
          </a:prstGeom>
        </p:spPr>
      </p:pic>
      <p:cxnSp>
        <p:nvCxnSpPr>
          <p:cNvPr id="22" name="Straight Connector 21">
            <a:extLst>
              <a:ext uri="{FF2B5EF4-FFF2-40B4-BE49-F238E27FC236}">
                <a16:creationId xmlns:a16="http://schemas.microsoft.com/office/drawing/2014/main" id="{EED743FE-3AA0-40B8-9AE2-1B6506811F4E}"/>
              </a:ext>
            </a:extLst>
          </p:cNvPr>
          <p:cNvCxnSpPr>
            <a:cxnSpLocks/>
          </p:cNvCxnSpPr>
          <p:nvPr/>
        </p:nvCxnSpPr>
        <p:spPr>
          <a:xfrm>
            <a:off x="7175130" y="2485698"/>
            <a:ext cx="2287958"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29F13F2-0ADA-447B-AF41-4AD8D822F00E}"/>
              </a:ext>
            </a:extLst>
          </p:cNvPr>
          <p:cNvSpPr txBox="1"/>
          <p:nvPr/>
        </p:nvSpPr>
        <p:spPr>
          <a:xfrm>
            <a:off x="5498089" y="2299379"/>
            <a:ext cx="1688629" cy="338554"/>
          </a:xfrm>
          <a:prstGeom prst="rect">
            <a:avLst/>
          </a:prstGeom>
          <a:noFill/>
        </p:spPr>
        <p:txBody>
          <a:bodyPr wrap="square" rtlCol="0">
            <a:spAutoFit/>
          </a:bodyPr>
          <a:lstStyle/>
          <a:p>
            <a:r>
              <a:rPr lang="en-US" sz="1600" dirty="0"/>
              <a:t>Input site curve</a:t>
            </a:r>
          </a:p>
        </p:txBody>
      </p:sp>
      <p:sp>
        <p:nvSpPr>
          <p:cNvPr id="25" name="TextBox 24">
            <a:extLst>
              <a:ext uri="{FF2B5EF4-FFF2-40B4-BE49-F238E27FC236}">
                <a16:creationId xmlns:a16="http://schemas.microsoft.com/office/drawing/2014/main" id="{EE0F369E-61FD-4435-8AC9-33DE3682F8E8}"/>
              </a:ext>
            </a:extLst>
          </p:cNvPr>
          <p:cNvSpPr txBox="1"/>
          <p:nvPr/>
        </p:nvSpPr>
        <p:spPr>
          <a:xfrm>
            <a:off x="10972801" y="3976385"/>
            <a:ext cx="1066792" cy="584775"/>
          </a:xfrm>
          <a:prstGeom prst="rect">
            <a:avLst/>
          </a:prstGeom>
          <a:noFill/>
        </p:spPr>
        <p:txBody>
          <a:bodyPr wrap="square" rtlCol="0">
            <a:spAutoFit/>
          </a:bodyPr>
          <a:lstStyle/>
          <a:p>
            <a:r>
              <a:rPr lang="en-US" sz="1600" dirty="0"/>
              <a:t>Best iteration</a:t>
            </a:r>
          </a:p>
        </p:txBody>
      </p:sp>
      <p:cxnSp>
        <p:nvCxnSpPr>
          <p:cNvPr id="26" name="Straight Connector 25">
            <a:extLst>
              <a:ext uri="{FF2B5EF4-FFF2-40B4-BE49-F238E27FC236}">
                <a16:creationId xmlns:a16="http://schemas.microsoft.com/office/drawing/2014/main" id="{D5B6FB93-8D53-49BB-80DD-5EA7E8A43987}"/>
              </a:ext>
            </a:extLst>
          </p:cNvPr>
          <p:cNvCxnSpPr>
            <a:cxnSpLocks/>
          </p:cNvCxnSpPr>
          <p:nvPr/>
        </p:nvCxnSpPr>
        <p:spPr>
          <a:xfrm>
            <a:off x="9820058" y="3005138"/>
            <a:ext cx="0" cy="1006717"/>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B8C6E0-03C1-4BAB-BB4C-CE6047E16E56}"/>
              </a:ext>
            </a:extLst>
          </p:cNvPr>
          <p:cNvCxnSpPr>
            <a:cxnSpLocks/>
          </p:cNvCxnSpPr>
          <p:nvPr/>
        </p:nvCxnSpPr>
        <p:spPr>
          <a:xfrm flipV="1">
            <a:off x="3276166" y="2482850"/>
            <a:ext cx="1177781" cy="1118888"/>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FADF9F-7B10-46DA-A0CF-0ECDC9731ABF}"/>
              </a:ext>
            </a:extLst>
          </p:cNvPr>
          <p:cNvCxnSpPr>
            <a:cxnSpLocks/>
          </p:cNvCxnSpPr>
          <p:nvPr/>
        </p:nvCxnSpPr>
        <p:spPr>
          <a:xfrm flipH="1">
            <a:off x="7924802" y="4038077"/>
            <a:ext cx="412773"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F3D923-6153-4D6A-A3BE-0613B6BB7AF0}"/>
              </a:ext>
            </a:extLst>
          </p:cNvPr>
          <p:cNvCxnSpPr>
            <a:cxnSpLocks/>
          </p:cNvCxnSpPr>
          <p:nvPr/>
        </p:nvCxnSpPr>
        <p:spPr>
          <a:xfrm flipH="1">
            <a:off x="7924800" y="4471658"/>
            <a:ext cx="511763"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AB48FA5-451E-4A4A-AB67-EA6AE7991D85}"/>
              </a:ext>
            </a:extLst>
          </p:cNvPr>
          <p:cNvCxnSpPr>
            <a:cxnSpLocks/>
          </p:cNvCxnSpPr>
          <p:nvPr/>
        </p:nvCxnSpPr>
        <p:spPr>
          <a:xfrm>
            <a:off x="10154922" y="3724275"/>
            <a:ext cx="0" cy="733096"/>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CEC6C71B-AF73-4066-8B07-722B97F5F06C}"/>
              </a:ext>
            </a:extLst>
          </p:cNvPr>
          <p:cNvSpPr/>
          <p:nvPr/>
        </p:nvSpPr>
        <p:spPr>
          <a:xfrm>
            <a:off x="8337575" y="3842578"/>
            <a:ext cx="1299266" cy="338554"/>
          </a:xfrm>
          <a:prstGeom prst="rect">
            <a:avLst/>
          </a:prstGeom>
        </p:spPr>
        <p:txBody>
          <a:bodyPr wrap="none">
            <a:spAutoFit/>
          </a:bodyPr>
          <a:lstStyle/>
          <a:p>
            <a:r>
              <a:rPr lang="en-US" sz="1600" dirty="0"/>
              <a:t>Parcel Curves</a:t>
            </a:r>
          </a:p>
        </p:txBody>
      </p:sp>
      <p:sp>
        <p:nvSpPr>
          <p:cNvPr id="45" name="TextBox 44">
            <a:extLst>
              <a:ext uri="{FF2B5EF4-FFF2-40B4-BE49-F238E27FC236}">
                <a16:creationId xmlns:a16="http://schemas.microsoft.com/office/drawing/2014/main" id="{3D8962DE-A273-429A-9264-87EABBE2A2A5}"/>
              </a:ext>
            </a:extLst>
          </p:cNvPr>
          <p:cNvSpPr txBox="1"/>
          <p:nvPr/>
        </p:nvSpPr>
        <p:spPr>
          <a:xfrm>
            <a:off x="10972801" y="4665624"/>
            <a:ext cx="1142999" cy="584775"/>
          </a:xfrm>
          <a:prstGeom prst="rect">
            <a:avLst/>
          </a:prstGeom>
          <a:noFill/>
        </p:spPr>
        <p:txBody>
          <a:bodyPr wrap="square" rtlCol="0">
            <a:spAutoFit/>
          </a:bodyPr>
          <a:lstStyle/>
          <a:p>
            <a:r>
              <a:rPr lang="en-US" sz="1600" dirty="0"/>
              <a:t>Req. Iteration</a:t>
            </a:r>
          </a:p>
        </p:txBody>
      </p:sp>
      <p:sp>
        <p:nvSpPr>
          <p:cNvPr id="46" name="Right Brace 45">
            <a:extLst>
              <a:ext uri="{FF2B5EF4-FFF2-40B4-BE49-F238E27FC236}">
                <a16:creationId xmlns:a16="http://schemas.microsoft.com/office/drawing/2014/main" id="{4AAC6B49-3044-4E32-BB44-948923BE5B79}"/>
              </a:ext>
            </a:extLst>
          </p:cNvPr>
          <p:cNvSpPr/>
          <p:nvPr/>
        </p:nvSpPr>
        <p:spPr>
          <a:xfrm>
            <a:off x="10668000" y="3938132"/>
            <a:ext cx="143964" cy="646311"/>
          </a:xfrm>
          <a:prstGeom prst="rightBrace">
            <a:avLst>
              <a:gd name="adj1" fmla="val 7945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ight Brace 46">
            <a:extLst>
              <a:ext uri="{FF2B5EF4-FFF2-40B4-BE49-F238E27FC236}">
                <a16:creationId xmlns:a16="http://schemas.microsoft.com/office/drawing/2014/main" id="{5877874E-FC53-4FD0-9176-BAD580FDDD9F}"/>
              </a:ext>
            </a:extLst>
          </p:cNvPr>
          <p:cNvSpPr/>
          <p:nvPr/>
        </p:nvSpPr>
        <p:spPr>
          <a:xfrm>
            <a:off x="10668000" y="4716986"/>
            <a:ext cx="143964" cy="569604"/>
          </a:xfrm>
          <a:prstGeom prst="rightBrace">
            <a:avLst>
              <a:gd name="adj1" fmla="val 79458"/>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5" name="Group 64">
            <a:extLst>
              <a:ext uri="{FF2B5EF4-FFF2-40B4-BE49-F238E27FC236}">
                <a16:creationId xmlns:a16="http://schemas.microsoft.com/office/drawing/2014/main" id="{DF6AC483-D4F1-4C62-A8B3-6212E1275A35}"/>
              </a:ext>
            </a:extLst>
          </p:cNvPr>
          <p:cNvGrpSpPr/>
          <p:nvPr/>
        </p:nvGrpSpPr>
        <p:grpSpPr>
          <a:xfrm>
            <a:off x="5334000" y="4670537"/>
            <a:ext cx="6705599" cy="679517"/>
            <a:chOff x="4495800" y="4700663"/>
            <a:chExt cx="7543800" cy="679517"/>
          </a:xfrm>
        </p:grpSpPr>
        <p:cxnSp>
          <p:nvCxnSpPr>
            <p:cNvPr id="49" name="Straight Connector 48">
              <a:extLst>
                <a:ext uri="{FF2B5EF4-FFF2-40B4-BE49-F238E27FC236}">
                  <a16:creationId xmlns:a16="http://schemas.microsoft.com/office/drawing/2014/main" id="{8FC3D32B-935E-413D-8632-052620BCBF50}"/>
                </a:ext>
              </a:extLst>
            </p:cNvPr>
            <p:cNvCxnSpPr>
              <a:cxnSpLocks/>
            </p:cNvCxnSpPr>
            <p:nvPr/>
          </p:nvCxnSpPr>
          <p:spPr>
            <a:xfrm>
              <a:off x="4495800" y="4700663"/>
              <a:ext cx="7543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35E6035-E3C5-4D5C-AD0F-59CC14F55FAD}"/>
                </a:ext>
              </a:extLst>
            </p:cNvPr>
            <p:cNvCxnSpPr>
              <a:cxnSpLocks/>
            </p:cNvCxnSpPr>
            <p:nvPr/>
          </p:nvCxnSpPr>
          <p:spPr>
            <a:xfrm>
              <a:off x="4495800" y="5380180"/>
              <a:ext cx="7543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54" name="Rectangle 53">
            <a:extLst>
              <a:ext uri="{FF2B5EF4-FFF2-40B4-BE49-F238E27FC236}">
                <a16:creationId xmlns:a16="http://schemas.microsoft.com/office/drawing/2014/main" id="{9DAC4B1C-6F5E-48F6-A6FC-60E63226E2AB}"/>
              </a:ext>
            </a:extLst>
          </p:cNvPr>
          <p:cNvSpPr/>
          <p:nvPr/>
        </p:nvSpPr>
        <p:spPr>
          <a:xfrm>
            <a:off x="8496174" y="4296829"/>
            <a:ext cx="770788" cy="338554"/>
          </a:xfrm>
          <a:prstGeom prst="rect">
            <a:avLst/>
          </a:prstGeom>
        </p:spPr>
        <p:txBody>
          <a:bodyPr wrap="none">
            <a:spAutoFit/>
          </a:bodyPr>
          <a:lstStyle/>
          <a:p>
            <a:r>
              <a:rPr lang="en-US" sz="1600" dirty="0"/>
              <a:t>Streets</a:t>
            </a:r>
          </a:p>
        </p:txBody>
      </p:sp>
      <p:cxnSp>
        <p:nvCxnSpPr>
          <p:cNvPr id="56" name="Straight Connector 55">
            <a:extLst>
              <a:ext uri="{FF2B5EF4-FFF2-40B4-BE49-F238E27FC236}">
                <a16:creationId xmlns:a16="http://schemas.microsoft.com/office/drawing/2014/main" id="{E68008D4-CBD7-4A28-BD4C-1ADAA1357DC6}"/>
              </a:ext>
            </a:extLst>
          </p:cNvPr>
          <p:cNvCxnSpPr>
            <a:cxnSpLocks/>
          </p:cNvCxnSpPr>
          <p:nvPr/>
        </p:nvCxnSpPr>
        <p:spPr>
          <a:xfrm flipH="1">
            <a:off x="9372602" y="4456581"/>
            <a:ext cx="785811"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544ED32-CCC0-48B7-8D05-E75D5A4AFF43}"/>
              </a:ext>
            </a:extLst>
          </p:cNvPr>
          <p:cNvSpPr/>
          <p:nvPr/>
        </p:nvSpPr>
        <p:spPr>
          <a:xfrm>
            <a:off x="8337575" y="4660237"/>
            <a:ext cx="1299266" cy="338554"/>
          </a:xfrm>
          <a:prstGeom prst="rect">
            <a:avLst/>
          </a:prstGeom>
        </p:spPr>
        <p:txBody>
          <a:bodyPr wrap="none">
            <a:spAutoFit/>
          </a:bodyPr>
          <a:lstStyle/>
          <a:p>
            <a:r>
              <a:rPr lang="en-US" sz="1600" dirty="0"/>
              <a:t>Parcel Curves</a:t>
            </a:r>
          </a:p>
        </p:txBody>
      </p:sp>
      <p:sp>
        <p:nvSpPr>
          <p:cNvPr id="67" name="Rectangle 66">
            <a:extLst>
              <a:ext uri="{FF2B5EF4-FFF2-40B4-BE49-F238E27FC236}">
                <a16:creationId xmlns:a16="http://schemas.microsoft.com/office/drawing/2014/main" id="{F2997056-B3E6-4B99-B7D9-B811226835EF}"/>
              </a:ext>
            </a:extLst>
          </p:cNvPr>
          <p:cNvSpPr/>
          <p:nvPr/>
        </p:nvSpPr>
        <p:spPr>
          <a:xfrm>
            <a:off x="8496174" y="4990666"/>
            <a:ext cx="770788" cy="338554"/>
          </a:xfrm>
          <a:prstGeom prst="rect">
            <a:avLst/>
          </a:prstGeom>
        </p:spPr>
        <p:txBody>
          <a:bodyPr wrap="none">
            <a:spAutoFit/>
          </a:bodyPr>
          <a:lstStyle/>
          <a:p>
            <a:r>
              <a:rPr lang="en-US" sz="1600" dirty="0"/>
              <a:t>Streets</a:t>
            </a:r>
          </a:p>
        </p:txBody>
      </p:sp>
      <p:sp>
        <p:nvSpPr>
          <p:cNvPr id="68" name="Rectangle 67">
            <a:extLst>
              <a:ext uri="{FF2B5EF4-FFF2-40B4-BE49-F238E27FC236}">
                <a16:creationId xmlns:a16="http://schemas.microsoft.com/office/drawing/2014/main" id="{44C805C3-09EE-4286-9956-EF222920BE25}"/>
              </a:ext>
            </a:extLst>
          </p:cNvPr>
          <p:cNvSpPr/>
          <p:nvPr/>
        </p:nvSpPr>
        <p:spPr>
          <a:xfrm>
            <a:off x="8496174" y="5637853"/>
            <a:ext cx="2389052" cy="338554"/>
          </a:xfrm>
          <a:prstGeom prst="rect">
            <a:avLst/>
          </a:prstGeom>
        </p:spPr>
        <p:txBody>
          <a:bodyPr wrap="none">
            <a:spAutoFit/>
          </a:bodyPr>
          <a:lstStyle/>
          <a:p>
            <a:r>
              <a:rPr lang="en-US" sz="1600" dirty="0"/>
              <a:t>Number of configs in stack</a:t>
            </a:r>
          </a:p>
        </p:txBody>
      </p:sp>
      <p:cxnSp>
        <p:nvCxnSpPr>
          <p:cNvPr id="69" name="Straight Connector 68">
            <a:extLst>
              <a:ext uri="{FF2B5EF4-FFF2-40B4-BE49-F238E27FC236}">
                <a16:creationId xmlns:a16="http://schemas.microsoft.com/office/drawing/2014/main" id="{CB76B426-6F20-4064-8815-5E6F729BD37F}"/>
              </a:ext>
            </a:extLst>
          </p:cNvPr>
          <p:cNvCxnSpPr>
            <a:cxnSpLocks/>
          </p:cNvCxnSpPr>
          <p:nvPr/>
        </p:nvCxnSpPr>
        <p:spPr>
          <a:xfrm>
            <a:off x="4457700" y="2485698"/>
            <a:ext cx="959395"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7C73BA4-57D0-467C-8787-3646D4B4A575}"/>
              </a:ext>
            </a:extLst>
          </p:cNvPr>
          <p:cNvSpPr txBox="1"/>
          <p:nvPr/>
        </p:nvSpPr>
        <p:spPr>
          <a:xfrm>
            <a:off x="84671" y="5031550"/>
            <a:ext cx="1066792" cy="369332"/>
          </a:xfrm>
          <a:prstGeom prst="rect">
            <a:avLst/>
          </a:prstGeom>
          <a:noFill/>
        </p:spPr>
        <p:txBody>
          <a:bodyPr wrap="square" rtlCol="0">
            <a:spAutoFit/>
          </a:bodyPr>
          <a:lstStyle/>
          <a:p>
            <a:r>
              <a:rPr lang="en-US" dirty="0"/>
              <a:t>iteration</a:t>
            </a:r>
          </a:p>
        </p:txBody>
      </p:sp>
      <p:cxnSp>
        <p:nvCxnSpPr>
          <p:cNvPr id="37" name="Straight Connector 36">
            <a:extLst>
              <a:ext uri="{FF2B5EF4-FFF2-40B4-BE49-F238E27FC236}">
                <a16:creationId xmlns:a16="http://schemas.microsoft.com/office/drawing/2014/main" id="{91833109-9F62-4F6F-BD81-8866118AC5AB}"/>
              </a:ext>
            </a:extLst>
          </p:cNvPr>
          <p:cNvCxnSpPr>
            <a:cxnSpLocks/>
          </p:cNvCxnSpPr>
          <p:nvPr/>
        </p:nvCxnSpPr>
        <p:spPr>
          <a:xfrm>
            <a:off x="7620000" y="2689352"/>
            <a:ext cx="2890838"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18EDB16-0721-4554-945D-D9E634088E05}"/>
              </a:ext>
            </a:extLst>
          </p:cNvPr>
          <p:cNvSpPr txBox="1"/>
          <p:nvPr/>
        </p:nvSpPr>
        <p:spPr>
          <a:xfrm>
            <a:off x="5498089" y="2503033"/>
            <a:ext cx="2274311" cy="338554"/>
          </a:xfrm>
          <a:prstGeom prst="rect">
            <a:avLst/>
          </a:prstGeom>
          <a:noFill/>
        </p:spPr>
        <p:txBody>
          <a:bodyPr wrap="square" rtlCol="0">
            <a:spAutoFit/>
          </a:bodyPr>
          <a:lstStyle/>
          <a:p>
            <a:r>
              <a:rPr lang="en-US" sz="1600" dirty="0"/>
              <a:t>Input subtraction curve</a:t>
            </a:r>
          </a:p>
        </p:txBody>
      </p:sp>
      <p:cxnSp>
        <p:nvCxnSpPr>
          <p:cNvPr id="39" name="Straight Connector 38">
            <a:extLst>
              <a:ext uri="{FF2B5EF4-FFF2-40B4-BE49-F238E27FC236}">
                <a16:creationId xmlns:a16="http://schemas.microsoft.com/office/drawing/2014/main" id="{70B0EFCA-49B2-45BB-8359-60241A671C9F}"/>
              </a:ext>
            </a:extLst>
          </p:cNvPr>
          <p:cNvCxnSpPr>
            <a:cxnSpLocks/>
          </p:cNvCxnSpPr>
          <p:nvPr/>
        </p:nvCxnSpPr>
        <p:spPr>
          <a:xfrm flipV="1">
            <a:off x="3295650" y="2692400"/>
            <a:ext cx="1287781" cy="125095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C3A1956-7D5F-42A8-BB4F-597CFD61C23D}"/>
              </a:ext>
            </a:extLst>
          </p:cNvPr>
          <p:cNvCxnSpPr>
            <a:cxnSpLocks/>
          </p:cNvCxnSpPr>
          <p:nvPr/>
        </p:nvCxnSpPr>
        <p:spPr>
          <a:xfrm>
            <a:off x="4584700" y="2689352"/>
            <a:ext cx="851445"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6332462D-D127-4E73-89A2-FCB02171BC36}"/>
              </a:ext>
            </a:extLst>
          </p:cNvPr>
          <p:cNvGrpSpPr/>
          <p:nvPr/>
        </p:nvGrpSpPr>
        <p:grpSpPr>
          <a:xfrm>
            <a:off x="609600" y="5399728"/>
            <a:ext cx="10820400" cy="839147"/>
            <a:chOff x="609600" y="5429854"/>
            <a:chExt cx="10820400" cy="839147"/>
          </a:xfrm>
        </p:grpSpPr>
        <p:cxnSp>
          <p:nvCxnSpPr>
            <p:cNvPr id="60" name="Straight Arrow Connector 59">
              <a:extLst>
                <a:ext uri="{FF2B5EF4-FFF2-40B4-BE49-F238E27FC236}">
                  <a16:creationId xmlns:a16="http://schemas.microsoft.com/office/drawing/2014/main" id="{C7C0BBDF-7C71-49C6-91DF-EF80FE2919A7}"/>
                </a:ext>
              </a:extLst>
            </p:cNvPr>
            <p:cNvCxnSpPr>
              <a:cxnSpLocks/>
            </p:cNvCxnSpPr>
            <p:nvPr/>
          </p:nvCxnSpPr>
          <p:spPr>
            <a:xfrm flipV="1">
              <a:off x="11430000" y="5429854"/>
              <a:ext cx="0" cy="83914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222DC9-57F2-48E3-B1DF-184BF34A875F}"/>
                </a:ext>
              </a:extLst>
            </p:cNvPr>
            <p:cNvCxnSpPr>
              <a:cxnSpLocks/>
            </p:cNvCxnSpPr>
            <p:nvPr/>
          </p:nvCxnSpPr>
          <p:spPr>
            <a:xfrm flipV="1">
              <a:off x="609600" y="5429854"/>
              <a:ext cx="0" cy="829622"/>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0BEA7E5-F9F7-4A39-98A2-4F846E058D2A}"/>
                </a:ext>
              </a:extLst>
            </p:cNvPr>
            <p:cNvCxnSpPr>
              <a:cxnSpLocks/>
            </p:cNvCxnSpPr>
            <p:nvPr/>
          </p:nvCxnSpPr>
          <p:spPr>
            <a:xfrm>
              <a:off x="609600" y="6257925"/>
              <a:ext cx="108204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DAB5B5F0-55C0-4A1C-A668-A7044719F2C1}"/>
              </a:ext>
            </a:extLst>
          </p:cNvPr>
          <p:cNvCxnSpPr>
            <a:cxnSpLocks/>
            <a:endCxn id="42" idx="3"/>
          </p:cNvCxnSpPr>
          <p:nvPr/>
        </p:nvCxnSpPr>
        <p:spPr>
          <a:xfrm flipH="1">
            <a:off x="9636841" y="4011855"/>
            <a:ext cx="18019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0EAB2CA2-DDAD-44C4-8117-F2613D40F085}"/>
              </a:ext>
            </a:extLst>
          </p:cNvPr>
          <p:cNvPicPr>
            <a:picLocks noChangeAspect="1"/>
          </p:cNvPicPr>
          <p:nvPr/>
        </p:nvPicPr>
        <p:blipFill rotWithShape="1">
          <a:blip r:embed="rId7"/>
          <a:srcRect l="21202" t="17796" r="21976" b="15926"/>
          <a:stretch/>
        </p:blipFill>
        <p:spPr>
          <a:xfrm>
            <a:off x="6921500" y="515596"/>
            <a:ext cx="1861014" cy="1814895"/>
          </a:xfrm>
          <a:prstGeom prst="rect">
            <a:avLst/>
          </a:prstGeom>
        </p:spPr>
      </p:pic>
      <p:cxnSp>
        <p:nvCxnSpPr>
          <p:cNvPr id="85" name="Straight Connector 84">
            <a:extLst>
              <a:ext uri="{FF2B5EF4-FFF2-40B4-BE49-F238E27FC236}">
                <a16:creationId xmlns:a16="http://schemas.microsoft.com/office/drawing/2014/main" id="{06B09A67-58E1-4296-BEBB-A1E2B19B4F3B}"/>
              </a:ext>
            </a:extLst>
          </p:cNvPr>
          <p:cNvCxnSpPr>
            <a:cxnSpLocks/>
          </p:cNvCxnSpPr>
          <p:nvPr/>
        </p:nvCxnSpPr>
        <p:spPr>
          <a:xfrm>
            <a:off x="9119042" y="1272496"/>
            <a:ext cx="1159787" cy="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DBF4C77-44B0-4FBD-885B-21C1E156FE5C}"/>
              </a:ext>
            </a:extLst>
          </p:cNvPr>
          <p:cNvSpPr/>
          <p:nvPr/>
        </p:nvSpPr>
        <p:spPr>
          <a:xfrm>
            <a:off x="10484035" y="1122007"/>
            <a:ext cx="1555249" cy="830997"/>
          </a:xfrm>
          <a:prstGeom prst="rect">
            <a:avLst/>
          </a:prstGeom>
        </p:spPr>
        <p:txBody>
          <a:bodyPr wrap="square">
            <a:spAutoFit/>
          </a:bodyPr>
          <a:lstStyle/>
          <a:p>
            <a:r>
              <a:rPr lang="en-US" sz="1600" dirty="0"/>
              <a:t>Connected to circulation </a:t>
            </a:r>
          </a:p>
          <a:p>
            <a:r>
              <a:rPr lang="en-US" sz="1600" dirty="0"/>
              <a:t>&amp; Massing</a:t>
            </a:r>
          </a:p>
        </p:txBody>
      </p:sp>
      <p:pic>
        <p:nvPicPr>
          <p:cNvPr id="87" name="Picture 86">
            <a:extLst>
              <a:ext uri="{FF2B5EF4-FFF2-40B4-BE49-F238E27FC236}">
                <a16:creationId xmlns:a16="http://schemas.microsoft.com/office/drawing/2014/main" id="{3A638AE1-42AE-4965-95DD-43F8D0E101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56088" y="667374"/>
            <a:ext cx="357976" cy="322178"/>
          </a:xfrm>
          <a:prstGeom prst="rect">
            <a:avLst/>
          </a:prstGeom>
        </p:spPr>
      </p:pic>
      <p:pic>
        <p:nvPicPr>
          <p:cNvPr id="88" name="Picture 87">
            <a:extLst>
              <a:ext uri="{FF2B5EF4-FFF2-40B4-BE49-F238E27FC236}">
                <a16:creationId xmlns:a16="http://schemas.microsoft.com/office/drawing/2014/main" id="{7D9CE768-712F-466F-8393-040136CAE6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22501" y="635539"/>
            <a:ext cx="485615" cy="346869"/>
          </a:xfrm>
          <a:prstGeom prst="rect">
            <a:avLst/>
          </a:prstGeom>
        </p:spPr>
      </p:pic>
      <p:cxnSp>
        <p:nvCxnSpPr>
          <p:cNvPr id="90" name="Straight Connector 89">
            <a:extLst>
              <a:ext uri="{FF2B5EF4-FFF2-40B4-BE49-F238E27FC236}">
                <a16:creationId xmlns:a16="http://schemas.microsoft.com/office/drawing/2014/main" id="{7C37EA4D-FC6D-4B58-8540-62CA24DF85DD}"/>
              </a:ext>
            </a:extLst>
          </p:cNvPr>
          <p:cNvCxnSpPr>
            <a:cxnSpLocks/>
          </p:cNvCxnSpPr>
          <p:nvPr/>
        </p:nvCxnSpPr>
        <p:spPr>
          <a:xfrm>
            <a:off x="10278829" y="1266818"/>
            <a:ext cx="1" cy="629240"/>
          </a:xfrm>
          <a:prstGeom prst="line">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8" name="Picture 117">
            <a:extLst>
              <a:ext uri="{FF2B5EF4-FFF2-40B4-BE49-F238E27FC236}">
                <a16:creationId xmlns:a16="http://schemas.microsoft.com/office/drawing/2014/main" id="{F5470C52-5C41-489A-A379-36AA4B2D541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87089" y="673352"/>
            <a:ext cx="367860" cy="300975"/>
          </a:xfrm>
          <a:prstGeom prst="rect">
            <a:avLst/>
          </a:prstGeom>
        </p:spPr>
      </p:pic>
      <p:pic>
        <p:nvPicPr>
          <p:cNvPr id="119" name="Picture 118">
            <a:extLst>
              <a:ext uri="{FF2B5EF4-FFF2-40B4-BE49-F238E27FC236}">
                <a16:creationId xmlns:a16="http://schemas.microsoft.com/office/drawing/2014/main" id="{AEDCDCC1-F5F3-4C71-8FC7-B79AF8DF85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82589" y="3367594"/>
            <a:ext cx="367860" cy="300975"/>
          </a:xfrm>
          <a:prstGeom prst="rect">
            <a:avLst/>
          </a:prstGeom>
        </p:spPr>
      </p:pic>
      <p:sp>
        <p:nvSpPr>
          <p:cNvPr id="51" name="TextBox 50">
            <a:extLst>
              <a:ext uri="{FF2B5EF4-FFF2-40B4-BE49-F238E27FC236}">
                <a16:creationId xmlns:a16="http://schemas.microsoft.com/office/drawing/2014/main" id="{25485A21-DD0B-4E1F-AE1F-891EE52413BD}"/>
              </a:ext>
            </a:extLst>
          </p:cNvPr>
          <p:cNvSpPr txBox="1"/>
          <p:nvPr/>
        </p:nvSpPr>
        <p:spPr>
          <a:xfrm>
            <a:off x="2514600" y="6391275"/>
            <a:ext cx="2238375" cy="369332"/>
          </a:xfrm>
          <a:prstGeom prst="rect">
            <a:avLst/>
          </a:prstGeom>
          <a:noFill/>
        </p:spPr>
        <p:txBody>
          <a:bodyPr wrap="square" rtlCol="0">
            <a:spAutoFit/>
          </a:bodyPr>
          <a:lstStyle/>
          <a:p>
            <a:r>
              <a:rPr lang="en-US" dirty="0"/>
              <a:t>Set Preview to false</a:t>
            </a:r>
          </a:p>
        </p:txBody>
      </p:sp>
      <p:grpSp>
        <p:nvGrpSpPr>
          <p:cNvPr id="52" name="Group 51">
            <a:extLst>
              <a:ext uri="{FF2B5EF4-FFF2-40B4-BE49-F238E27FC236}">
                <a16:creationId xmlns:a16="http://schemas.microsoft.com/office/drawing/2014/main" id="{C955091E-C909-457A-AB2F-2E96F27931B8}"/>
              </a:ext>
            </a:extLst>
          </p:cNvPr>
          <p:cNvGrpSpPr/>
          <p:nvPr/>
        </p:nvGrpSpPr>
        <p:grpSpPr>
          <a:xfrm>
            <a:off x="4524375" y="5686425"/>
            <a:ext cx="554831" cy="933452"/>
            <a:chOff x="6115050" y="5991226"/>
            <a:chExt cx="554831" cy="628651"/>
          </a:xfrm>
        </p:grpSpPr>
        <p:cxnSp>
          <p:nvCxnSpPr>
            <p:cNvPr id="55" name="Straight Arrow Connector 54">
              <a:extLst>
                <a:ext uri="{FF2B5EF4-FFF2-40B4-BE49-F238E27FC236}">
                  <a16:creationId xmlns:a16="http://schemas.microsoft.com/office/drawing/2014/main" id="{A1172023-44C4-4D8A-8314-A1523B0FDBA1}"/>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5425621-EC04-4FCF-80A2-1556D7AD83B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FB440786-5C9F-40B6-B109-BD9844A5E781}"/>
              </a:ext>
            </a:extLst>
          </p:cNvPr>
          <p:cNvSpPr txBox="1"/>
          <p:nvPr/>
        </p:nvSpPr>
        <p:spPr>
          <a:xfrm>
            <a:off x="5981699" y="6353175"/>
            <a:ext cx="2789279" cy="369332"/>
          </a:xfrm>
          <a:prstGeom prst="rect">
            <a:avLst/>
          </a:prstGeom>
          <a:noFill/>
        </p:spPr>
        <p:txBody>
          <a:bodyPr wrap="square" rtlCol="0">
            <a:spAutoFit/>
          </a:bodyPr>
          <a:lstStyle/>
          <a:p>
            <a:r>
              <a:rPr lang="en-US" dirty="0"/>
              <a:t>Use these to view results</a:t>
            </a:r>
          </a:p>
        </p:txBody>
      </p:sp>
      <p:sp>
        <p:nvSpPr>
          <p:cNvPr id="59" name="Rectangle 58">
            <a:extLst>
              <a:ext uri="{FF2B5EF4-FFF2-40B4-BE49-F238E27FC236}">
                <a16:creationId xmlns:a16="http://schemas.microsoft.com/office/drawing/2014/main" id="{9A0D196B-BD01-40B8-ABD0-6CD9C2D12C06}"/>
              </a:ext>
            </a:extLst>
          </p:cNvPr>
          <p:cNvSpPr/>
          <p:nvPr/>
        </p:nvSpPr>
        <p:spPr>
          <a:xfrm>
            <a:off x="6939873" y="3842831"/>
            <a:ext cx="1099227" cy="15959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a:extLst>
              <a:ext uri="{FF2B5EF4-FFF2-40B4-BE49-F238E27FC236}">
                <a16:creationId xmlns:a16="http://schemas.microsoft.com/office/drawing/2014/main" id="{BA21E3D1-5F71-4A5A-9BC1-19291E44F225}"/>
              </a:ext>
            </a:extLst>
          </p:cNvPr>
          <p:cNvCxnSpPr>
            <a:cxnSpLocks/>
          </p:cNvCxnSpPr>
          <p:nvPr/>
        </p:nvCxnSpPr>
        <p:spPr>
          <a:xfrm flipV="1">
            <a:off x="7300605" y="5457825"/>
            <a:ext cx="0" cy="99060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AA8687F-26F2-4FA4-8030-CA2824DB3F1A}"/>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2430927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CF127ED3-BD0F-4ACA-83EF-23DC6E0E33EE}"/>
              </a:ext>
            </a:extLst>
          </p:cNvPr>
          <p:cNvPicPr>
            <a:picLocks noChangeAspect="1"/>
          </p:cNvPicPr>
          <p:nvPr/>
        </p:nvPicPr>
        <p:blipFill rotWithShape="1">
          <a:blip r:embed="rId2"/>
          <a:srcRect l="28634" t="7963" r="3706" b="21111"/>
          <a:stretch/>
        </p:blipFill>
        <p:spPr>
          <a:xfrm>
            <a:off x="9058416" y="2413000"/>
            <a:ext cx="2028684" cy="1778000"/>
          </a:xfrm>
          <a:prstGeom prst="rect">
            <a:avLst/>
          </a:prstGeom>
        </p:spPr>
      </p:pic>
      <p:pic>
        <p:nvPicPr>
          <p:cNvPr id="5" name="Picture 4">
            <a:extLst>
              <a:ext uri="{FF2B5EF4-FFF2-40B4-BE49-F238E27FC236}">
                <a16:creationId xmlns:a16="http://schemas.microsoft.com/office/drawing/2014/main" id="{8060148A-E257-453C-95BB-1CE6A8D7C8E2}"/>
              </a:ext>
            </a:extLst>
          </p:cNvPr>
          <p:cNvPicPr>
            <a:picLocks noChangeAspect="1"/>
          </p:cNvPicPr>
          <p:nvPr/>
        </p:nvPicPr>
        <p:blipFill rotWithShape="1">
          <a:blip r:embed="rId3"/>
          <a:srcRect l="13125" t="36666" r="12500" b="22222"/>
          <a:stretch/>
        </p:blipFill>
        <p:spPr>
          <a:xfrm>
            <a:off x="685800" y="3429000"/>
            <a:ext cx="7162787" cy="2227085"/>
          </a:xfrm>
          <a:prstGeom prst="rect">
            <a:avLst/>
          </a:prstGeom>
        </p:spPr>
      </p:pic>
      <p:pic>
        <p:nvPicPr>
          <p:cNvPr id="7" name="Picture 6">
            <a:extLst>
              <a:ext uri="{FF2B5EF4-FFF2-40B4-BE49-F238E27FC236}">
                <a16:creationId xmlns:a16="http://schemas.microsoft.com/office/drawing/2014/main" id="{B57533BB-B300-4F9C-B0F7-C8E3F41F2420}"/>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8" name="Picture 7">
            <a:extLst>
              <a:ext uri="{FF2B5EF4-FFF2-40B4-BE49-F238E27FC236}">
                <a16:creationId xmlns:a16="http://schemas.microsoft.com/office/drawing/2014/main" id="{E0A01149-007A-4241-8D68-378F753A6B8B}"/>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9" name="Picture 8">
            <a:extLst>
              <a:ext uri="{FF2B5EF4-FFF2-40B4-BE49-F238E27FC236}">
                <a16:creationId xmlns:a16="http://schemas.microsoft.com/office/drawing/2014/main" id="{C79A66D0-49D9-4A01-90B2-AE262A55BB73}"/>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10" name="Picture 9">
            <a:extLst>
              <a:ext uri="{FF2B5EF4-FFF2-40B4-BE49-F238E27FC236}">
                <a16:creationId xmlns:a16="http://schemas.microsoft.com/office/drawing/2014/main" id="{C7A43BB8-67DE-4211-A176-951A65602BBD}"/>
              </a:ext>
            </a:extLst>
          </p:cNvPr>
          <p:cNvPicPr>
            <a:picLocks noChangeAspect="1"/>
          </p:cNvPicPr>
          <p:nvPr/>
        </p:nvPicPr>
        <p:blipFill rotWithShape="1">
          <a:blip r:embed="rId6"/>
          <a:srcRect l="18923" t="6627" r="73448" b="88916"/>
          <a:stretch/>
        </p:blipFill>
        <p:spPr>
          <a:xfrm>
            <a:off x="12073" y="657700"/>
            <a:ext cx="2553590" cy="839150"/>
          </a:xfrm>
          <a:prstGeom prst="rect">
            <a:avLst/>
          </a:prstGeom>
        </p:spPr>
      </p:pic>
      <p:sp>
        <p:nvSpPr>
          <p:cNvPr id="11" name="Rectangle 10">
            <a:extLst>
              <a:ext uri="{FF2B5EF4-FFF2-40B4-BE49-F238E27FC236}">
                <a16:creationId xmlns:a16="http://schemas.microsoft.com/office/drawing/2014/main" id="{7C793687-A4F5-41B8-9056-6980C08F0D48}"/>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E6D532-3178-495D-9EE2-219D220BAE5E}"/>
              </a:ext>
            </a:extLst>
          </p:cNvPr>
          <p:cNvSpPr/>
          <p:nvPr/>
        </p:nvSpPr>
        <p:spPr>
          <a:xfrm>
            <a:off x="980713"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F3BFDDB-3FCD-4977-BAC0-DD5C4EECE2D9}"/>
              </a:ext>
            </a:extLst>
          </p:cNvPr>
          <p:cNvCxnSpPr>
            <a:cxnSpLocks/>
            <a:stCxn id="11" idx="1"/>
          </p:cNvCxnSpPr>
          <p:nvPr/>
        </p:nvCxnSpPr>
        <p:spPr>
          <a:xfrm flipH="1">
            <a:off x="1530204" y="551104"/>
            <a:ext cx="1083581" cy="2979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AE006E-7778-4B7A-82A9-AC3E0D5562BE}"/>
              </a:ext>
            </a:extLst>
          </p:cNvPr>
          <p:cNvCxnSpPr>
            <a:cxnSpLocks/>
          </p:cNvCxnSpPr>
          <p:nvPr/>
        </p:nvCxnSpPr>
        <p:spPr>
          <a:xfrm>
            <a:off x="7589318" y="2878316"/>
            <a:ext cx="1602307"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4D5997-6E75-4385-80A4-BEA024406821}"/>
              </a:ext>
            </a:extLst>
          </p:cNvPr>
          <p:cNvSpPr txBox="1"/>
          <p:nvPr/>
        </p:nvSpPr>
        <p:spPr>
          <a:xfrm>
            <a:off x="5912277" y="2691997"/>
            <a:ext cx="1688629" cy="338554"/>
          </a:xfrm>
          <a:prstGeom prst="rect">
            <a:avLst/>
          </a:prstGeom>
          <a:noFill/>
        </p:spPr>
        <p:txBody>
          <a:bodyPr wrap="square" rtlCol="0">
            <a:spAutoFit/>
          </a:bodyPr>
          <a:lstStyle/>
          <a:p>
            <a:r>
              <a:rPr lang="en-US" sz="1600" dirty="0"/>
              <a:t>Input site curve</a:t>
            </a:r>
          </a:p>
        </p:txBody>
      </p:sp>
      <p:cxnSp>
        <p:nvCxnSpPr>
          <p:cNvPr id="18" name="Straight Connector 17">
            <a:extLst>
              <a:ext uri="{FF2B5EF4-FFF2-40B4-BE49-F238E27FC236}">
                <a16:creationId xmlns:a16="http://schemas.microsoft.com/office/drawing/2014/main" id="{6828B959-A094-44E4-892E-203746745B4B}"/>
              </a:ext>
            </a:extLst>
          </p:cNvPr>
          <p:cNvCxnSpPr>
            <a:cxnSpLocks/>
          </p:cNvCxnSpPr>
          <p:nvPr/>
        </p:nvCxnSpPr>
        <p:spPr>
          <a:xfrm flipV="1">
            <a:off x="1420617" y="2877686"/>
            <a:ext cx="979682" cy="930694"/>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A497D2-F0CF-4099-AFA0-444445099E18}"/>
              </a:ext>
            </a:extLst>
          </p:cNvPr>
          <p:cNvCxnSpPr>
            <a:cxnSpLocks/>
          </p:cNvCxnSpPr>
          <p:nvPr/>
        </p:nvCxnSpPr>
        <p:spPr>
          <a:xfrm>
            <a:off x="2397919" y="2878316"/>
            <a:ext cx="343336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1E0C72-2F03-458B-91D6-800A10D913CB}"/>
              </a:ext>
            </a:extLst>
          </p:cNvPr>
          <p:cNvCxnSpPr>
            <a:cxnSpLocks/>
          </p:cNvCxnSpPr>
          <p:nvPr/>
        </p:nvCxnSpPr>
        <p:spPr>
          <a:xfrm>
            <a:off x="7900838" y="3216870"/>
            <a:ext cx="2138512" cy="16450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E12F06-C041-4418-9646-9E20E819C121}"/>
              </a:ext>
            </a:extLst>
          </p:cNvPr>
          <p:cNvSpPr txBox="1"/>
          <p:nvPr/>
        </p:nvSpPr>
        <p:spPr>
          <a:xfrm>
            <a:off x="5912277" y="3030551"/>
            <a:ext cx="2274311" cy="338554"/>
          </a:xfrm>
          <a:prstGeom prst="rect">
            <a:avLst/>
          </a:prstGeom>
          <a:noFill/>
        </p:spPr>
        <p:txBody>
          <a:bodyPr wrap="square" rtlCol="0">
            <a:spAutoFit/>
          </a:bodyPr>
          <a:lstStyle/>
          <a:p>
            <a:r>
              <a:rPr lang="en-US" sz="1600" dirty="0"/>
              <a:t>Input generator curve</a:t>
            </a:r>
          </a:p>
        </p:txBody>
      </p:sp>
      <p:cxnSp>
        <p:nvCxnSpPr>
          <p:cNvPr id="22" name="Straight Connector 21">
            <a:extLst>
              <a:ext uri="{FF2B5EF4-FFF2-40B4-BE49-F238E27FC236}">
                <a16:creationId xmlns:a16="http://schemas.microsoft.com/office/drawing/2014/main" id="{661BC461-FCE4-485C-A33F-41BF86B48BE6}"/>
              </a:ext>
            </a:extLst>
          </p:cNvPr>
          <p:cNvCxnSpPr>
            <a:cxnSpLocks/>
          </p:cNvCxnSpPr>
          <p:nvPr/>
        </p:nvCxnSpPr>
        <p:spPr>
          <a:xfrm flipV="1">
            <a:off x="1530204" y="3213100"/>
            <a:ext cx="2230383" cy="2118855"/>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58B9D86-6F31-4A8E-B953-D9A4AF414881}"/>
              </a:ext>
            </a:extLst>
          </p:cNvPr>
          <p:cNvCxnSpPr>
            <a:cxnSpLocks/>
          </p:cNvCxnSpPr>
          <p:nvPr/>
        </p:nvCxnSpPr>
        <p:spPr>
          <a:xfrm>
            <a:off x="3750469" y="3216870"/>
            <a:ext cx="2055414"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5" name="Picture 44">
            <a:extLst>
              <a:ext uri="{FF2B5EF4-FFF2-40B4-BE49-F238E27FC236}">
                <a16:creationId xmlns:a16="http://schemas.microsoft.com/office/drawing/2014/main" id="{C666D9EE-8123-4781-A361-D8725CE3FD36}"/>
              </a:ext>
            </a:extLst>
          </p:cNvPr>
          <p:cNvPicPr>
            <a:picLocks noChangeAspect="1"/>
          </p:cNvPicPr>
          <p:nvPr/>
        </p:nvPicPr>
        <p:blipFill rotWithShape="1">
          <a:blip r:embed="rId7"/>
          <a:srcRect l="28788" t="7593" r="3551" b="20741"/>
          <a:stretch/>
        </p:blipFill>
        <p:spPr>
          <a:xfrm>
            <a:off x="5994400" y="457932"/>
            <a:ext cx="1638300" cy="1450851"/>
          </a:xfrm>
          <a:prstGeom prst="rect">
            <a:avLst/>
          </a:prstGeom>
        </p:spPr>
      </p:pic>
      <p:cxnSp>
        <p:nvCxnSpPr>
          <p:cNvPr id="53" name="Straight Connector 52">
            <a:extLst>
              <a:ext uri="{FF2B5EF4-FFF2-40B4-BE49-F238E27FC236}">
                <a16:creationId xmlns:a16="http://schemas.microsoft.com/office/drawing/2014/main" id="{847D7514-9CAD-435B-9C94-7567A4C0811B}"/>
              </a:ext>
            </a:extLst>
          </p:cNvPr>
          <p:cNvCxnSpPr>
            <a:cxnSpLocks/>
          </p:cNvCxnSpPr>
          <p:nvPr/>
        </p:nvCxnSpPr>
        <p:spPr>
          <a:xfrm flipV="1">
            <a:off x="7477125" y="3629025"/>
            <a:ext cx="1981200" cy="56515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AE2C1CA-0BD5-4CBB-92D4-E831BF06DA9A}"/>
              </a:ext>
            </a:extLst>
          </p:cNvPr>
          <p:cNvCxnSpPr>
            <a:cxnSpLocks/>
          </p:cNvCxnSpPr>
          <p:nvPr/>
        </p:nvCxnSpPr>
        <p:spPr>
          <a:xfrm flipV="1">
            <a:off x="7543800" y="3933825"/>
            <a:ext cx="2447925" cy="113347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C25EE4BD-427F-4C23-BFA3-98E75FCCAAD6}"/>
              </a:ext>
            </a:extLst>
          </p:cNvPr>
          <p:cNvPicPr>
            <a:picLocks noChangeAspect="1"/>
          </p:cNvPicPr>
          <p:nvPr/>
        </p:nvPicPr>
        <p:blipFill rotWithShape="1">
          <a:blip r:embed="rId8"/>
          <a:srcRect l="27859" t="8148" r="3086" b="20371"/>
          <a:stretch/>
        </p:blipFill>
        <p:spPr>
          <a:xfrm>
            <a:off x="9264682" y="470632"/>
            <a:ext cx="1746217" cy="1511300"/>
          </a:xfrm>
          <a:prstGeom prst="rect">
            <a:avLst/>
          </a:prstGeom>
        </p:spPr>
      </p:pic>
      <p:cxnSp>
        <p:nvCxnSpPr>
          <p:cNvPr id="69" name="Straight Connector 68">
            <a:extLst>
              <a:ext uri="{FF2B5EF4-FFF2-40B4-BE49-F238E27FC236}">
                <a16:creationId xmlns:a16="http://schemas.microsoft.com/office/drawing/2014/main" id="{0FD12D44-9D13-4D6D-9B15-1390D3F621BF}"/>
              </a:ext>
            </a:extLst>
          </p:cNvPr>
          <p:cNvCxnSpPr>
            <a:cxnSpLocks/>
          </p:cNvCxnSpPr>
          <p:nvPr/>
        </p:nvCxnSpPr>
        <p:spPr>
          <a:xfrm flipV="1">
            <a:off x="10137790" y="2057400"/>
            <a:ext cx="0" cy="238125"/>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40DA0EB8-CCB2-4B6D-AF92-24C283D18A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33351" y="1549443"/>
            <a:ext cx="487074" cy="347911"/>
          </a:xfrm>
          <a:prstGeom prst="rect">
            <a:avLst/>
          </a:prstGeom>
        </p:spPr>
      </p:pic>
      <p:pic>
        <p:nvPicPr>
          <p:cNvPr id="74" name="Picture 73" descr="A close up of a logo&#10;&#10;Description automatically generated">
            <a:extLst>
              <a:ext uri="{FF2B5EF4-FFF2-40B4-BE49-F238E27FC236}">
                <a16:creationId xmlns:a16="http://schemas.microsoft.com/office/drawing/2014/main" id="{25E348DF-C564-4957-962C-A01F8C2C3A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77723" y="3330945"/>
            <a:ext cx="351139" cy="300975"/>
          </a:xfrm>
          <a:prstGeom prst="rect">
            <a:avLst/>
          </a:prstGeom>
        </p:spPr>
      </p:pic>
      <p:pic>
        <p:nvPicPr>
          <p:cNvPr id="75" name="Picture 74">
            <a:extLst>
              <a:ext uri="{FF2B5EF4-FFF2-40B4-BE49-F238E27FC236}">
                <a16:creationId xmlns:a16="http://schemas.microsoft.com/office/drawing/2014/main" id="{9C6D6B93-6941-4985-BB30-E1D624C9A7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84874" y="1243336"/>
            <a:ext cx="384059" cy="345652"/>
          </a:xfrm>
          <a:prstGeom prst="rect">
            <a:avLst/>
          </a:prstGeom>
        </p:spPr>
      </p:pic>
      <p:cxnSp>
        <p:nvCxnSpPr>
          <p:cNvPr id="76" name="Straight Connector 75">
            <a:extLst>
              <a:ext uri="{FF2B5EF4-FFF2-40B4-BE49-F238E27FC236}">
                <a16:creationId xmlns:a16="http://schemas.microsoft.com/office/drawing/2014/main" id="{7C150140-AD02-4E16-A37B-B8F67EAD72EE}"/>
              </a:ext>
            </a:extLst>
          </p:cNvPr>
          <p:cNvCxnSpPr>
            <a:cxnSpLocks/>
          </p:cNvCxnSpPr>
          <p:nvPr/>
        </p:nvCxnSpPr>
        <p:spPr>
          <a:xfrm flipH="1">
            <a:off x="7734300" y="1159609"/>
            <a:ext cx="1333500"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3ECBAE6-2EC4-47A0-8B6E-CCEB3F284F0E}"/>
              </a:ext>
            </a:extLst>
          </p:cNvPr>
          <p:cNvSpPr txBox="1"/>
          <p:nvPr/>
        </p:nvSpPr>
        <p:spPr>
          <a:xfrm>
            <a:off x="10674249" y="1882488"/>
            <a:ext cx="1142732" cy="584775"/>
          </a:xfrm>
          <a:prstGeom prst="rect">
            <a:avLst/>
          </a:prstGeom>
          <a:noFill/>
        </p:spPr>
        <p:txBody>
          <a:bodyPr wrap="square" rtlCol="0">
            <a:spAutoFit/>
          </a:bodyPr>
          <a:lstStyle/>
          <a:p>
            <a:r>
              <a:rPr lang="en-US" sz="1600" dirty="0"/>
              <a:t>Compute Circulation</a:t>
            </a:r>
          </a:p>
        </p:txBody>
      </p:sp>
      <p:sp>
        <p:nvSpPr>
          <p:cNvPr id="80" name="TextBox 79">
            <a:extLst>
              <a:ext uri="{FF2B5EF4-FFF2-40B4-BE49-F238E27FC236}">
                <a16:creationId xmlns:a16="http://schemas.microsoft.com/office/drawing/2014/main" id="{00F8BBDD-A862-4448-999A-6C2328A15126}"/>
              </a:ext>
            </a:extLst>
          </p:cNvPr>
          <p:cNvSpPr txBox="1"/>
          <p:nvPr/>
        </p:nvSpPr>
        <p:spPr>
          <a:xfrm>
            <a:off x="7734300" y="778145"/>
            <a:ext cx="1504555" cy="338554"/>
          </a:xfrm>
          <a:prstGeom prst="rect">
            <a:avLst/>
          </a:prstGeom>
          <a:noFill/>
        </p:spPr>
        <p:txBody>
          <a:bodyPr wrap="square" rtlCol="0">
            <a:spAutoFit/>
          </a:bodyPr>
          <a:lstStyle/>
          <a:p>
            <a:r>
              <a:rPr lang="en-US" sz="1600" dirty="0"/>
              <a:t>Generate Mass </a:t>
            </a:r>
          </a:p>
        </p:txBody>
      </p:sp>
      <p:sp>
        <p:nvSpPr>
          <p:cNvPr id="31" name="TextBox 30">
            <a:extLst>
              <a:ext uri="{FF2B5EF4-FFF2-40B4-BE49-F238E27FC236}">
                <a16:creationId xmlns:a16="http://schemas.microsoft.com/office/drawing/2014/main" id="{AAA9E3DE-5796-4FE9-8AB3-8C51326314D4}"/>
              </a:ext>
            </a:extLst>
          </p:cNvPr>
          <p:cNvSpPr txBox="1"/>
          <p:nvPr/>
        </p:nvSpPr>
        <p:spPr>
          <a:xfrm>
            <a:off x="2133600" y="6391275"/>
            <a:ext cx="2238375" cy="369332"/>
          </a:xfrm>
          <a:prstGeom prst="rect">
            <a:avLst/>
          </a:prstGeom>
          <a:noFill/>
        </p:spPr>
        <p:txBody>
          <a:bodyPr wrap="square" rtlCol="0">
            <a:spAutoFit/>
          </a:bodyPr>
          <a:lstStyle/>
          <a:p>
            <a:r>
              <a:rPr lang="en-US" dirty="0"/>
              <a:t>Set Preview to false</a:t>
            </a:r>
          </a:p>
        </p:txBody>
      </p:sp>
      <p:grpSp>
        <p:nvGrpSpPr>
          <p:cNvPr id="32" name="Group 31">
            <a:extLst>
              <a:ext uri="{FF2B5EF4-FFF2-40B4-BE49-F238E27FC236}">
                <a16:creationId xmlns:a16="http://schemas.microsoft.com/office/drawing/2014/main" id="{D3376233-A050-4829-87B5-C3529FA894A2}"/>
              </a:ext>
            </a:extLst>
          </p:cNvPr>
          <p:cNvGrpSpPr/>
          <p:nvPr/>
        </p:nvGrpSpPr>
        <p:grpSpPr>
          <a:xfrm>
            <a:off x="4143375" y="5495924"/>
            <a:ext cx="554831" cy="1123953"/>
            <a:chOff x="6115050" y="5991226"/>
            <a:chExt cx="554831" cy="628651"/>
          </a:xfrm>
        </p:grpSpPr>
        <p:cxnSp>
          <p:nvCxnSpPr>
            <p:cNvPr id="33" name="Straight Arrow Connector 32">
              <a:extLst>
                <a:ext uri="{FF2B5EF4-FFF2-40B4-BE49-F238E27FC236}">
                  <a16:creationId xmlns:a16="http://schemas.microsoft.com/office/drawing/2014/main" id="{DB51574A-2C36-4CEE-BE53-4BB2B820C3AA}"/>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03D9381-922C-47B4-83AA-D6127F4A4CD7}"/>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078AF853-C3C0-4B9E-AD26-DA23130C2570}"/>
              </a:ext>
            </a:extLst>
          </p:cNvPr>
          <p:cNvSpPr txBox="1"/>
          <p:nvPr/>
        </p:nvSpPr>
        <p:spPr>
          <a:xfrm>
            <a:off x="5981699" y="6296025"/>
            <a:ext cx="2789279" cy="369332"/>
          </a:xfrm>
          <a:prstGeom prst="rect">
            <a:avLst/>
          </a:prstGeom>
          <a:noFill/>
        </p:spPr>
        <p:txBody>
          <a:bodyPr wrap="square" rtlCol="0">
            <a:spAutoFit/>
          </a:bodyPr>
          <a:lstStyle/>
          <a:p>
            <a:r>
              <a:rPr lang="en-US" dirty="0"/>
              <a:t>Use these to view results</a:t>
            </a:r>
          </a:p>
        </p:txBody>
      </p:sp>
      <p:sp>
        <p:nvSpPr>
          <p:cNvPr id="36" name="Rectangle 35">
            <a:extLst>
              <a:ext uri="{FF2B5EF4-FFF2-40B4-BE49-F238E27FC236}">
                <a16:creationId xmlns:a16="http://schemas.microsoft.com/office/drawing/2014/main" id="{A94BFE4A-41DB-46D7-9CD5-1132DA241504}"/>
              </a:ext>
            </a:extLst>
          </p:cNvPr>
          <p:cNvSpPr/>
          <p:nvPr/>
        </p:nvSpPr>
        <p:spPr>
          <a:xfrm>
            <a:off x="6730323" y="3842831"/>
            <a:ext cx="1099227" cy="17102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6C5769A-02D9-466B-8B8A-E3BD8542419B}"/>
              </a:ext>
            </a:extLst>
          </p:cNvPr>
          <p:cNvCxnSpPr>
            <a:cxnSpLocks/>
          </p:cNvCxnSpPr>
          <p:nvPr/>
        </p:nvCxnSpPr>
        <p:spPr>
          <a:xfrm flipV="1">
            <a:off x="7300605" y="5600700"/>
            <a:ext cx="0" cy="73342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EAFC0F3-D709-4DCE-B2EC-255FCD11FF4A}"/>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967600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5567DE-6CED-4263-A2A4-226336EF8F03}"/>
              </a:ext>
            </a:extLst>
          </p:cNvPr>
          <p:cNvPicPr>
            <a:picLocks noChangeAspect="1"/>
          </p:cNvPicPr>
          <p:nvPr/>
        </p:nvPicPr>
        <p:blipFill rotWithShape="1">
          <a:blip r:embed="rId2"/>
          <a:srcRect l="36994" t="5556" r="36994" b="56913"/>
          <a:stretch/>
        </p:blipFill>
        <p:spPr>
          <a:xfrm>
            <a:off x="9597151" y="3019170"/>
            <a:ext cx="2400300" cy="2895600"/>
          </a:xfrm>
          <a:prstGeom prst="rect">
            <a:avLst/>
          </a:prstGeom>
        </p:spPr>
      </p:pic>
      <p:pic>
        <p:nvPicPr>
          <p:cNvPr id="6" name="Picture 5">
            <a:extLst>
              <a:ext uri="{FF2B5EF4-FFF2-40B4-BE49-F238E27FC236}">
                <a16:creationId xmlns:a16="http://schemas.microsoft.com/office/drawing/2014/main" id="{2FC9E568-F205-467A-A542-043EC6E49D27}"/>
              </a:ext>
            </a:extLst>
          </p:cNvPr>
          <p:cNvPicPr>
            <a:picLocks noChangeAspect="1"/>
          </p:cNvPicPr>
          <p:nvPr/>
        </p:nvPicPr>
        <p:blipFill rotWithShape="1">
          <a:blip r:embed="rId3"/>
          <a:srcRect l="18776" t="46392" r="19428" b="24303"/>
          <a:stretch/>
        </p:blipFill>
        <p:spPr>
          <a:xfrm>
            <a:off x="771525" y="3571875"/>
            <a:ext cx="7534276" cy="2009775"/>
          </a:xfrm>
          <a:prstGeom prst="rect">
            <a:avLst/>
          </a:prstGeom>
        </p:spPr>
      </p:pic>
      <p:cxnSp>
        <p:nvCxnSpPr>
          <p:cNvPr id="8" name="Straight Arrow Connector 7">
            <a:extLst>
              <a:ext uri="{FF2B5EF4-FFF2-40B4-BE49-F238E27FC236}">
                <a16:creationId xmlns:a16="http://schemas.microsoft.com/office/drawing/2014/main" id="{C0664220-190F-49BB-A346-3DEB1C23FA4A}"/>
              </a:ext>
            </a:extLst>
          </p:cNvPr>
          <p:cNvCxnSpPr>
            <a:cxnSpLocks/>
          </p:cNvCxnSpPr>
          <p:nvPr/>
        </p:nvCxnSpPr>
        <p:spPr>
          <a:xfrm>
            <a:off x="8281670" y="3971669"/>
            <a:ext cx="20269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72E764D-CE83-491A-AE2A-609C37789A00}"/>
              </a:ext>
            </a:extLst>
          </p:cNvPr>
          <p:cNvCxnSpPr>
            <a:cxnSpLocks/>
          </p:cNvCxnSpPr>
          <p:nvPr/>
        </p:nvCxnSpPr>
        <p:spPr>
          <a:xfrm>
            <a:off x="8281670" y="4428869"/>
            <a:ext cx="22555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1AFE89-5293-4E90-8C3A-E5C270C27124}"/>
              </a:ext>
            </a:extLst>
          </p:cNvPr>
          <p:cNvCxnSpPr>
            <a:cxnSpLocks/>
          </p:cNvCxnSpPr>
          <p:nvPr/>
        </p:nvCxnSpPr>
        <p:spPr>
          <a:xfrm>
            <a:off x="8322310" y="4924169"/>
            <a:ext cx="25196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7336661-7B9B-430A-A3E1-3E38BAFBF355}"/>
              </a:ext>
            </a:extLst>
          </p:cNvPr>
          <p:cNvCxnSpPr>
            <a:cxnSpLocks/>
          </p:cNvCxnSpPr>
          <p:nvPr/>
        </p:nvCxnSpPr>
        <p:spPr>
          <a:xfrm>
            <a:off x="8322310" y="5343269"/>
            <a:ext cx="25196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8B7B16D-81AF-4C96-8F26-547E930F9EDD}"/>
              </a:ext>
            </a:extLst>
          </p:cNvPr>
          <p:cNvPicPr>
            <a:picLocks noChangeAspect="1"/>
          </p:cNvPicPr>
          <p:nvPr/>
        </p:nvPicPr>
        <p:blipFill rotWithShape="1">
          <a:blip r:embed="rId2"/>
          <a:srcRect l="36994" t="5556" r="49794" b="80617"/>
          <a:stretch/>
        </p:blipFill>
        <p:spPr>
          <a:xfrm>
            <a:off x="6522320" y="912639"/>
            <a:ext cx="2264259" cy="1981197"/>
          </a:xfrm>
          <a:prstGeom prst="rect">
            <a:avLst/>
          </a:prstGeom>
        </p:spPr>
      </p:pic>
      <p:sp>
        <p:nvSpPr>
          <p:cNvPr id="28" name="TextBox 27">
            <a:extLst>
              <a:ext uri="{FF2B5EF4-FFF2-40B4-BE49-F238E27FC236}">
                <a16:creationId xmlns:a16="http://schemas.microsoft.com/office/drawing/2014/main" id="{444899C4-A6AC-476D-8195-A65A2173F293}"/>
              </a:ext>
            </a:extLst>
          </p:cNvPr>
          <p:cNvSpPr txBox="1"/>
          <p:nvPr/>
        </p:nvSpPr>
        <p:spPr>
          <a:xfrm>
            <a:off x="5550371" y="971805"/>
            <a:ext cx="2264259" cy="369332"/>
          </a:xfrm>
          <a:prstGeom prst="rect">
            <a:avLst/>
          </a:prstGeom>
          <a:noFill/>
        </p:spPr>
        <p:txBody>
          <a:bodyPr wrap="square" rtlCol="0">
            <a:spAutoFit/>
          </a:bodyPr>
          <a:lstStyle/>
          <a:p>
            <a:r>
              <a:rPr lang="en-US" dirty="0"/>
              <a:t>Input site curve</a:t>
            </a:r>
          </a:p>
        </p:txBody>
      </p:sp>
      <p:sp>
        <p:nvSpPr>
          <p:cNvPr id="29" name="TextBox 28">
            <a:extLst>
              <a:ext uri="{FF2B5EF4-FFF2-40B4-BE49-F238E27FC236}">
                <a16:creationId xmlns:a16="http://schemas.microsoft.com/office/drawing/2014/main" id="{03EC997F-CA1C-4E9B-BE59-203B2D8FFA46}"/>
              </a:ext>
            </a:extLst>
          </p:cNvPr>
          <p:cNvSpPr txBox="1"/>
          <p:nvPr/>
        </p:nvSpPr>
        <p:spPr>
          <a:xfrm>
            <a:off x="9988770" y="1008754"/>
            <a:ext cx="1235089" cy="369332"/>
          </a:xfrm>
          <a:prstGeom prst="rect">
            <a:avLst/>
          </a:prstGeom>
          <a:noFill/>
        </p:spPr>
        <p:txBody>
          <a:bodyPr wrap="square" rtlCol="0">
            <a:spAutoFit/>
          </a:bodyPr>
          <a:lstStyle/>
          <a:p>
            <a:r>
              <a:rPr lang="en-US" dirty="0"/>
              <a:t>Setback</a:t>
            </a:r>
          </a:p>
        </p:txBody>
      </p:sp>
      <p:sp>
        <p:nvSpPr>
          <p:cNvPr id="30" name="TextBox 29">
            <a:extLst>
              <a:ext uri="{FF2B5EF4-FFF2-40B4-BE49-F238E27FC236}">
                <a16:creationId xmlns:a16="http://schemas.microsoft.com/office/drawing/2014/main" id="{17D559F4-D0EE-44A8-9CDE-C2AA660CF57E}"/>
              </a:ext>
            </a:extLst>
          </p:cNvPr>
          <p:cNvSpPr txBox="1"/>
          <p:nvPr/>
        </p:nvSpPr>
        <p:spPr>
          <a:xfrm>
            <a:off x="9988770" y="1241397"/>
            <a:ext cx="1235089" cy="369332"/>
          </a:xfrm>
          <a:prstGeom prst="rect">
            <a:avLst/>
          </a:prstGeom>
          <a:noFill/>
        </p:spPr>
        <p:txBody>
          <a:bodyPr wrap="square" rtlCol="0">
            <a:spAutoFit/>
          </a:bodyPr>
          <a:lstStyle/>
          <a:p>
            <a:r>
              <a:rPr lang="en-US" dirty="0"/>
              <a:t>Parcel </a:t>
            </a:r>
            <a:r>
              <a:rPr lang="en-US" dirty="0" err="1"/>
              <a:t>Crv</a:t>
            </a:r>
            <a:endParaRPr lang="en-US" dirty="0"/>
          </a:p>
        </p:txBody>
      </p:sp>
      <p:sp>
        <p:nvSpPr>
          <p:cNvPr id="31" name="TextBox 30">
            <a:extLst>
              <a:ext uri="{FF2B5EF4-FFF2-40B4-BE49-F238E27FC236}">
                <a16:creationId xmlns:a16="http://schemas.microsoft.com/office/drawing/2014/main" id="{384DAF1E-5B6E-4113-BEED-8D330BB77AF9}"/>
              </a:ext>
            </a:extLst>
          </p:cNvPr>
          <p:cNvSpPr txBox="1"/>
          <p:nvPr/>
        </p:nvSpPr>
        <p:spPr>
          <a:xfrm>
            <a:off x="10606314" y="1642372"/>
            <a:ext cx="1235089" cy="369332"/>
          </a:xfrm>
          <a:prstGeom prst="rect">
            <a:avLst/>
          </a:prstGeom>
          <a:noFill/>
        </p:spPr>
        <p:txBody>
          <a:bodyPr wrap="square" rtlCol="0">
            <a:spAutoFit/>
          </a:bodyPr>
          <a:lstStyle/>
          <a:p>
            <a:r>
              <a:rPr lang="en-US" dirty="0"/>
              <a:t>Bay </a:t>
            </a:r>
          </a:p>
        </p:txBody>
      </p:sp>
      <p:sp>
        <p:nvSpPr>
          <p:cNvPr id="32" name="TextBox 31">
            <a:extLst>
              <a:ext uri="{FF2B5EF4-FFF2-40B4-BE49-F238E27FC236}">
                <a16:creationId xmlns:a16="http://schemas.microsoft.com/office/drawing/2014/main" id="{B293DA45-F265-46A1-A862-F8A999951CCF}"/>
              </a:ext>
            </a:extLst>
          </p:cNvPr>
          <p:cNvSpPr txBox="1"/>
          <p:nvPr/>
        </p:nvSpPr>
        <p:spPr>
          <a:xfrm>
            <a:off x="8975312" y="1921376"/>
            <a:ext cx="1235089" cy="369332"/>
          </a:xfrm>
          <a:prstGeom prst="rect">
            <a:avLst/>
          </a:prstGeom>
          <a:noFill/>
        </p:spPr>
        <p:txBody>
          <a:bodyPr wrap="square" rtlCol="0">
            <a:spAutoFit/>
          </a:bodyPr>
          <a:lstStyle/>
          <a:p>
            <a:r>
              <a:rPr lang="en-US" dirty="0"/>
              <a:t>Inner </a:t>
            </a:r>
            <a:r>
              <a:rPr lang="en-US" dirty="0" err="1"/>
              <a:t>crv</a:t>
            </a:r>
            <a:r>
              <a:rPr lang="en-US" dirty="0"/>
              <a:t> </a:t>
            </a:r>
          </a:p>
        </p:txBody>
      </p:sp>
      <p:cxnSp>
        <p:nvCxnSpPr>
          <p:cNvPr id="33" name="Straight Arrow Connector 32">
            <a:extLst>
              <a:ext uri="{FF2B5EF4-FFF2-40B4-BE49-F238E27FC236}">
                <a16:creationId xmlns:a16="http://schemas.microsoft.com/office/drawing/2014/main" id="{0F74854F-15FC-4C2C-A5CB-F70B22DBE3AA}"/>
              </a:ext>
            </a:extLst>
          </p:cNvPr>
          <p:cNvCxnSpPr>
            <a:cxnSpLocks/>
          </p:cNvCxnSpPr>
          <p:nvPr/>
        </p:nvCxnSpPr>
        <p:spPr>
          <a:xfrm flipH="1" flipV="1">
            <a:off x="8789596" y="1626900"/>
            <a:ext cx="1816718" cy="159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5439A62-1081-49A7-9068-9B1B23571D6D}"/>
              </a:ext>
            </a:extLst>
          </p:cNvPr>
          <p:cNvCxnSpPr>
            <a:cxnSpLocks/>
          </p:cNvCxnSpPr>
          <p:nvPr/>
        </p:nvCxnSpPr>
        <p:spPr>
          <a:xfrm flipH="1">
            <a:off x="8786579" y="1426063"/>
            <a:ext cx="11172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E1511E7-2DEE-414A-9AB6-FC712434AFAE}"/>
              </a:ext>
            </a:extLst>
          </p:cNvPr>
          <p:cNvCxnSpPr>
            <a:cxnSpLocks/>
          </p:cNvCxnSpPr>
          <p:nvPr/>
        </p:nvCxnSpPr>
        <p:spPr>
          <a:xfrm flipH="1">
            <a:off x="8305800" y="2106042"/>
            <a:ext cx="669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5F284EE-219C-4E51-B839-0417765FA317}"/>
              </a:ext>
            </a:extLst>
          </p:cNvPr>
          <p:cNvCxnSpPr>
            <a:cxnSpLocks/>
          </p:cNvCxnSpPr>
          <p:nvPr/>
        </p:nvCxnSpPr>
        <p:spPr>
          <a:xfrm flipH="1">
            <a:off x="8789596" y="1193420"/>
            <a:ext cx="11142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D305752-4C3C-4D27-AA02-6DAFCAF0908B}"/>
              </a:ext>
            </a:extLst>
          </p:cNvPr>
          <p:cNvCxnSpPr>
            <a:cxnSpLocks/>
          </p:cNvCxnSpPr>
          <p:nvPr/>
        </p:nvCxnSpPr>
        <p:spPr>
          <a:xfrm>
            <a:off x="7162800" y="1193420"/>
            <a:ext cx="7103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B251E8A9-3981-468A-9083-F495220A1B5D}"/>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50" name="Picture 49">
            <a:extLst>
              <a:ext uri="{FF2B5EF4-FFF2-40B4-BE49-F238E27FC236}">
                <a16:creationId xmlns:a16="http://schemas.microsoft.com/office/drawing/2014/main" id="{4389538E-ADDE-4270-AD33-7BF3E8979A66}"/>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51" name="Picture 50">
            <a:extLst>
              <a:ext uri="{FF2B5EF4-FFF2-40B4-BE49-F238E27FC236}">
                <a16:creationId xmlns:a16="http://schemas.microsoft.com/office/drawing/2014/main" id="{DF5489E4-6CA5-4F01-B1AF-AA842BECE24C}"/>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52" name="Picture 51">
            <a:extLst>
              <a:ext uri="{FF2B5EF4-FFF2-40B4-BE49-F238E27FC236}">
                <a16:creationId xmlns:a16="http://schemas.microsoft.com/office/drawing/2014/main" id="{4FB6FB53-AEE4-45B8-9307-EBC2B16AE800}"/>
              </a:ext>
            </a:extLst>
          </p:cNvPr>
          <p:cNvPicPr>
            <a:picLocks noChangeAspect="1"/>
          </p:cNvPicPr>
          <p:nvPr/>
        </p:nvPicPr>
        <p:blipFill rotWithShape="1">
          <a:blip r:embed="rId6"/>
          <a:srcRect l="18923" t="6627" r="73448" b="88916"/>
          <a:stretch/>
        </p:blipFill>
        <p:spPr>
          <a:xfrm>
            <a:off x="12073" y="657700"/>
            <a:ext cx="2553590" cy="839150"/>
          </a:xfrm>
          <a:prstGeom prst="rect">
            <a:avLst/>
          </a:prstGeom>
        </p:spPr>
      </p:pic>
      <p:sp>
        <p:nvSpPr>
          <p:cNvPr id="53" name="Rectangle 52">
            <a:extLst>
              <a:ext uri="{FF2B5EF4-FFF2-40B4-BE49-F238E27FC236}">
                <a16:creationId xmlns:a16="http://schemas.microsoft.com/office/drawing/2014/main" id="{1C23F171-5E70-4AE1-9DF0-AF8BAD0A5439}"/>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4CDBC9E-B60B-464B-957F-83A1A4291620}"/>
              </a:ext>
            </a:extLst>
          </p:cNvPr>
          <p:cNvSpPr/>
          <p:nvPr/>
        </p:nvSpPr>
        <p:spPr>
          <a:xfrm>
            <a:off x="1469309"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97A822B5-0F80-4315-91F3-77877401494A}"/>
              </a:ext>
            </a:extLst>
          </p:cNvPr>
          <p:cNvCxnSpPr>
            <a:cxnSpLocks/>
            <a:stCxn id="53" idx="1"/>
          </p:cNvCxnSpPr>
          <p:nvPr/>
        </p:nvCxnSpPr>
        <p:spPr>
          <a:xfrm flipH="1">
            <a:off x="2042677" y="551104"/>
            <a:ext cx="571108" cy="2050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3F5F24-A044-4E3E-AD3D-14A014DE7748}"/>
              </a:ext>
            </a:extLst>
          </p:cNvPr>
          <p:cNvCxnSpPr>
            <a:cxnSpLocks/>
          </p:cNvCxnSpPr>
          <p:nvPr/>
        </p:nvCxnSpPr>
        <p:spPr>
          <a:xfrm>
            <a:off x="3755389" y="3666869"/>
            <a:ext cx="64217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picture containing transport&#10;&#10;Description automatically generated">
            <a:extLst>
              <a:ext uri="{FF2B5EF4-FFF2-40B4-BE49-F238E27FC236}">
                <a16:creationId xmlns:a16="http://schemas.microsoft.com/office/drawing/2014/main" id="{7E211F7E-5D57-4E0A-9A08-EFC78DCE69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63325" y="2957396"/>
            <a:ext cx="321055" cy="321055"/>
          </a:xfrm>
          <a:prstGeom prst="rect">
            <a:avLst/>
          </a:prstGeom>
        </p:spPr>
      </p:pic>
      <p:sp>
        <p:nvSpPr>
          <p:cNvPr id="35" name="TextBox 34">
            <a:extLst>
              <a:ext uri="{FF2B5EF4-FFF2-40B4-BE49-F238E27FC236}">
                <a16:creationId xmlns:a16="http://schemas.microsoft.com/office/drawing/2014/main" id="{5116A3C4-A0F6-478C-A7DE-BD8C812C2836}"/>
              </a:ext>
            </a:extLst>
          </p:cNvPr>
          <p:cNvSpPr txBox="1"/>
          <p:nvPr/>
        </p:nvSpPr>
        <p:spPr>
          <a:xfrm>
            <a:off x="6724650" y="6296025"/>
            <a:ext cx="2571750" cy="369332"/>
          </a:xfrm>
          <a:prstGeom prst="rect">
            <a:avLst/>
          </a:prstGeom>
          <a:noFill/>
        </p:spPr>
        <p:txBody>
          <a:bodyPr wrap="square" rtlCol="0">
            <a:spAutoFit/>
          </a:bodyPr>
          <a:lstStyle/>
          <a:p>
            <a:r>
              <a:rPr lang="en-US" dirty="0"/>
              <a:t>Use these to view results</a:t>
            </a:r>
          </a:p>
        </p:txBody>
      </p:sp>
      <p:sp>
        <p:nvSpPr>
          <p:cNvPr id="37" name="Rectangle 36">
            <a:extLst>
              <a:ext uri="{FF2B5EF4-FFF2-40B4-BE49-F238E27FC236}">
                <a16:creationId xmlns:a16="http://schemas.microsoft.com/office/drawing/2014/main" id="{7F9E9881-C812-4EAA-887C-7B4C85E6F05D}"/>
              </a:ext>
            </a:extLst>
          </p:cNvPr>
          <p:cNvSpPr/>
          <p:nvPr/>
        </p:nvSpPr>
        <p:spPr>
          <a:xfrm>
            <a:off x="7501848" y="3842831"/>
            <a:ext cx="1013501" cy="17102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AA946486-832F-46F5-893E-EE390C0FAAE0}"/>
              </a:ext>
            </a:extLst>
          </p:cNvPr>
          <p:cNvCxnSpPr>
            <a:cxnSpLocks/>
          </p:cNvCxnSpPr>
          <p:nvPr/>
        </p:nvCxnSpPr>
        <p:spPr>
          <a:xfrm flipV="1">
            <a:off x="8043555" y="5600700"/>
            <a:ext cx="0" cy="73342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D606930-1CDE-480D-9BCB-E4C546A18FA4}"/>
              </a:ext>
            </a:extLst>
          </p:cNvPr>
          <p:cNvSpPr txBox="1"/>
          <p:nvPr/>
        </p:nvSpPr>
        <p:spPr>
          <a:xfrm>
            <a:off x="3505200" y="6391275"/>
            <a:ext cx="2238375" cy="369332"/>
          </a:xfrm>
          <a:prstGeom prst="rect">
            <a:avLst/>
          </a:prstGeom>
          <a:noFill/>
        </p:spPr>
        <p:txBody>
          <a:bodyPr wrap="square" rtlCol="0">
            <a:spAutoFit/>
          </a:bodyPr>
          <a:lstStyle/>
          <a:p>
            <a:r>
              <a:rPr lang="en-US" dirty="0"/>
              <a:t>Set Preview to false</a:t>
            </a:r>
          </a:p>
        </p:txBody>
      </p:sp>
      <p:grpSp>
        <p:nvGrpSpPr>
          <p:cNvPr id="42" name="Group 41">
            <a:extLst>
              <a:ext uri="{FF2B5EF4-FFF2-40B4-BE49-F238E27FC236}">
                <a16:creationId xmlns:a16="http://schemas.microsoft.com/office/drawing/2014/main" id="{638F561E-4E07-4A66-A9F2-8CD4300BC102}"/>
              </a:ext>
            </a:extLst>
          </p:cNvPr>
          <p:cNvGrpSpPr/>
          <p:nvPr/>
        </p:nvGrpSpPr>
        <p:grpSpPr>
          <a:xfrm>
            <a:off x="5514975" y="5610225"/>
            <a:ext cx="554831" cy="1009653"/>
            <a:chOff x="6115050" y="5991226"/>
            <a:chExt cx="554831" cy="628651"/>
          </a:xfrm>
        </p:grpSpPr>
        <p:cxnSp>
          <p:nvCxnSpPr>
            <p:cNvPr id="43" name="Straight Arrow Connector 42">
              <a:extLst>
                <a:ext uri="{FF2B5EF4-FFF2-40B4-BE49-F238E27FC236}">
                  <a16:creationId xmlns:a16="http://schemas.microsoft.com/office/drawing/2014/main" id="{6BE0B502-66CF-4DD8-852E-669F4E7EEC1D}"/>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B1CDA38-DE74-4D08-80C4-A3222DFB9EDF}"/>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31F5F129-0D30-4085-92DA-31CFA3260511}"/>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2420797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EAB1F19-E8BD-4F04-87FB-29FDAC791365}"/>
              </a:ext>
            </a:extLst>
          </p:cNvPr>
          <p:cNvPicPr>
            <a:picLocks noChangeAspect="1"/>
          </p:cNvPicPr>
          <p:nvPr/>
        </p:nvPicPr>
        <p:blipFill rotWithShape="1">
          <a:blip r:embed="rId3"/>
          <a:srcRect l="5001" t="43333" r="8907" b="21111"/>
          <a:stretch/>
        </p:blipFill>
        <p:spPr>
          <a:xfrm>
            <a:off x="609600" y="4167421"/>
            <a:ext cx="8382000" cy="1947212"/>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8" name="Picture 7">
            <a:extLst>
              <a:ext uri="{FF2B5EF4-FFF2-40B4-BE49-F238E27FC236}">
                <a16:creationId xmlns:a16="http://schemas.microsoft.com/office/drawing/2014/main" id="{662EA01A-DAB7-4795-88C7-A56B73113A32}"/>
              </a:ext>
            </a:extLst>
          </p:cNvPr>
          <p:cNvPicPr>
            <a:picLocks noChangeAspect="1"/>
          </p:cNvPicPr>
          <p:nvPr/>
        </p:nvPicPr>
        <p:blipFill rotWithShape="1">
          <a:blip r:embed="rId6"/>
          <a:srcRect l="18923" t="6627" r="73448" b="88916"/>
          <a:stretch/>
        </p:blipFill>
        <p:spPr>
          <a:xfrm>
            <a:off x="12073" y="657700"/>
            <a:ext cx="2553590" cy="839150"/>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195532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a:endCxn id="10" idx="0"/>
          </p:cNvCxnSpPr>
          <p:nvPr/>
        </p:nvCxnSpPr>
        <p:spPr>
          <a:xfrm flipH="1">
            <a:off x="2230066" y="551104"/>
            <a:ext cx="383719" cy="163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4789226-BFE2-4895-9865-CC15711C1CE5}"/>
              </a:ext>
            </a:extLst>
          </p:cNvPr>
          <p:cNvPicPr>
            <a:picLocks noChangeAspect="1"/>
          </p:cNvPicPr>
          <p:nvPr/>
        </p:nvPicPr>
        <p:blipFill rotWithShape="1">
          <a:blip r:embed="rId7"/>
          <a:srcRect l="19344" t="18444" r="19343" b="16666"/>
          <a:stretch/>
        </p:blipFill>
        <p:spPr>
          <a:xfrm>
            <a:off x="9961934" y="438843"/>
            <a:ext cx="1756792" cy="1554502"/>
          </a:xfrm>
          <a:prstGeom prst="rect">
            <a:avLst/>
          </a:prstGeom>
        </p:spPr>
      </p:pic>
      <p:pic>
        <p:nvPicPr>
          <p:cNvPr id="14" name="Picture 13">
            <a:extLst>
              <a:ext uri="{FF2B5EF4-FFF2-40B4-BE49-F238E27FC236}">
                <a16:creationId xmlns:a16="http://schemas.microsoft.com/office/drawing/2014/main" id="{00F74D4D-7676-4410-A792-D2BE840C2AE0}"/>
              </a:ext>
            </a:extLst>
          </p:cNvPr>
          <p:cNvPicPr>
            <a:picLocks noChangeAspect="1"/>
          </p:cNvPicPr>
          <p:nvPr/>
        </p:nvPicPr>
        <p:blipFill rotWithShape="1">
          <a:blip r:embed="rId8"/>
          <a:srcRect l="20273" t="21110" r="20273" b="16667"/>
          <a:stretch/>
        </p:blipFill>
        <p:spPr>
          <a:xfrm>
            <a:off x="9795301" y="2845711"/>
            <a:ext cx="2090057" cy="1828800"/>
          </a:xfrm>
          <a:prstGeom prst="rect">
            <a:avLst/>
          </a:prstGeom>
        </p:spPr>
      </p:pic>
      <p:pic>
        <p:nvPicPr>
          <p:cNvPr id="15" name="Picture 14">
            <a:extLst>
              <a:ext uri="{FF2B5EF4-FFF2-40B4-BE49-F238E27FC236}">
                <a16:creationId xmlns:a16="http://schemas.microsoft.com/office/drawing/2014/main" id="{BC98D60A-776D-44A8-919E-A8188E79AD82}"/>
              </a:ext>
            </a:extLst>
          </p:cNvPr>
          <p:cNvPicPr>
            <a:picLocks noChangeAspect="1"/>
          </p:cNvPicPr>
          <p:nvPr/>
        </p:nvPicPr>
        <p:blipFill rotWithShape="1">
          <a:blip r:embed="rId9"/>
          <a:srcRect l="20273" t="21607" r="21201" b="16666"/>
          <a:stretch/>
        </p:blipFill>
        <p:spPr>
          <a:xfrm>
            <a:off x="9795300" y="4800600"/>
            <a:ext cx="2108509" cy="1859302"/>
          </a:xfrm>
          <a:prstGeom prst="rect">
            <a:avLst/>
          </a:prstGeom>
        </p:spPr>
      </p:pic>
      <p:cxnSp>
        <p:nvCxnSpPr>
          <p:cNvPr id="16" name="Straight Arrow Connector 15">
            <a:extLst>
              <a:ext uri="{FF2B5EF4-FFF2-40B4-BE49-F238E27FC236}">
                <a16:creationId xmlns:a16="http://schemas.microsoft.com/office/drawing/2014/main" id="{13AC92F5-F99F-4271-883F-B021EF4B32C2}"/>
              </a:ext>
            </a:extLst>
          </p:cNvPr>
          <p:cNvCxnSpPr>
            <a:cxnSpLocks/>
          </p:cNvCxnSpPr>
          <p:nvPr/>
        </p:nvCxnSpPr>
        <p:spPr>
          <a:xfrm>
            <a:off x="8820150" y="5081821"/>
            <a:ext cx="70485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8330943-D3E5-4BDC-BAF4-282E22E22791}"/>
              </a:ext>
            </a:extLst>
          </p:cNvPr>
          <p:cNvCxnSpPr>
            <a:cxnSpLocks/>
          </p:cNvCxnSpPr>
          <p:nvPr/>
        </p:nvCxnSpPr>
        <p:spPr>
          <a:xfrm>
            <a:off x="8686800" y="4545435"/>
            <a:ext cx="8382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EE1983-BBAB-433C-8194-6B34BDAF5357}"/>
              </a:ext>
            </a:extLst>
          </p:cNvPr>
          <p:cNvCxnSpPr>
            <a:cxnSpLocks/>
          </p:cNvCxnSpPr>
          <p:nvPr/>
        </p:nvCxnSpPr>
        <p:spPr>
          <a:xfrm>
            <a:off x="9525000" y="5081821"/>
            <a:ext cx="685800" cy="3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D7E68C-77C3-47C1-8C00-D67739DF8E8A}"/>
              </a:ext>
            </a:extLst>
          </p:cNvPr>
          <p:cNvCxnSpPr>
            <a:cxnSpLocks/>
          </p:cNvCxnSpPr>
          <p:nvPr/>
        </p:nvCxnSpPr>
        <p:spPr>
          <a:xfrm flipV="1">
            <a:off x="9525000" y="4070340"/>
            <a:ext cx="685800" cy="4780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01F3B0E2-12C4-48FC-9424-92BF48FC51D6}"/>
              </a:ext>
            </a:extLst>
          </p:cNvPr>
          <p:cNvPicPr>
            <a:picLocks noChangeAspect="1"/>
          </p:cNvPicPr>
          <p:nvPr/>
        </p:nvPicPr>
        <p:blipFill rotWithShape="1">
          <a:blip r:embed="rId10"/>
          <a:srcRect l="31382" t="29066" b="19409"/>
          <a:stretch/>
        </p:blipFill>
        <p:spPr>
          <a:xfrm>
            <a:off x="1211161" y="2134531"/>
            <a:ext cx="3064702" cy="1294469"/>
          </a:xfrm>
          <a:prstGeom prst="rect">
            <a:avLst/>
          </a:prstGeom>
        </p:spPr>
      </p:pic>
      <p:cxnSp>
        <p:nvCxnSpPr>
          <p:cNvPr id="42" name="Straight Arrow Connector 41">
            <a:extLst>
              <a:ext uri="{FF2B5EF4-FFF2-40B4-BE49-F238E27FC236}">
                <a16:creationId xmlns:a16="http://schemas.microsoft.com/office/drawing/2014/main" id="{0A201EA7-8DA1-44AA-A453-0B67428E4F0A}"/>
              </a:ext>
            </a:extLst>
          </p:cNvPr>
          <p:cNvCxnSpPr>
            <a:cxnSpLocks/>
          </p:cNvCxnSpPr>
          <p:nvPr/>
        </p:nvCxnSpPr>
        <p:spPr>
          <a:xfrm>
            <a:off x="4053675" y="2587971"/>
            <a:ext cx="9393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646518A-01BB-44CE-9EB8-84CCEFF9EF9A}"/>
              </a:ext>
            </a:extLst>
          </p:cNvPr>
          <p:cNvCxnSpPr>
            <a:cxnSpLocks/>
          </p:cNvCxnSpPr>
          <p:nvPr/>
        </p:nvCxnSpPr>
        <p:spPr>
          <a:xfrm>
            <a:off x="5002736" y="2571750"/>
            <a:ext cx="0" cy="2114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C29593A-17B2-4F26-9484-4058379A9F28}"/>
              </a:ext>
            </a:extLst>
          </p:cNvPr>
          <p:cNvCxnSpPr>
            <a:cxnSpLocks/>
          </p:cNvCxnSpPr>
          <p:nvPr/>
        </p:nvCxnSpPr>
        <p:spPr>
          <a:xfrm>
            <a:off x="4981267" y="4700038"/>
            <a:ext cx="6575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5AC6731-194B-4AFC-9DDB-C8CD616580E9}"/>
              </a:ext>
            </a:extLst>
          </p:cNvPr>
          <p:cNvCxnSpPr>
            <a:cxnSpLocks/>
          </p:cNvCxnSpPr>
          <p:nvPr/>
        </p:nvCxnSpPr>
        <p:spPr>
          <a:xfrm>
            <a:off x="4053675" y="2940049"/>
            <a:ext cx="9393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9621FA5-B8A1-47A4-B05D-85E35A8DC367}"/>
              </a:ext>
            </a:extLst>
          </p:cNvPr>
          <p:cNvGrpSpPr/>
          <p:nvPr/>
        </p:nvGrpSpPr>
        <p:grpSpPr>
          <a:xfrm>
            <a:off x="1600200" y="2228851"/>
            <a:ext cx="4267200" cy="2190750"/>
            <a:chOff x="2057400" y="1971911"/>
            <a:chExt cx="3886200" cy="1707366"/>
          </a:xfrm>
        </p:grpSpPr>
        <p:cxnSp>
          <p:nvCxnSpPr>
            <p:cNvPr id="34" name="Straight Arrow Connector 33">
              <a:extLst>
                <a:ext uri="{FF2B5EF4-FFF2-40B4-BE49-F238E27FC236}">
                  <a16:creationId xmlns:a16="http://schemas.microsoft.com/office/drawing/2014/main" id="{082FBCD0-87DA-4810-B8CD-4E30F3CEF3F0}"/>
                </a:ext>
              </a:extLst>
            </p:cNvPr>
            <p:cNvCxnSpPr/>
            <p:nvPr/>
          </p:nvCxnSpPr>
          <p:spPr>
            <a:xfrm>
              <a:off x="2057400" y="1976915"/>
              <a:ext cx="289560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FD91C27-A044-47A2-8A0C-95CC82DF21F7}"/>
                </a:ext>
              </a:extLst>
            </p:cNvPr>
            <p:cNvCxnSpPr>
              <a:cxnSpLocks/>
            </p:cNvCxnSpPr>
            <p:nvPr/>
          </p:nvCxnSpPr>
          <p:spPr>
            <a:xfrm>
              <a:off x="4953000" y="1971911"/>
              <a:ext cx="0" cy="170736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83A6A93-0C1D-4927-9C0E-2E5F804E926D}"/>
                </a:ext>
              </a:extLst>
            </p:cNvPr>
            <p:cNvCxnSpPr>
              <a:cxnSpLocks/>
            </p:cNvCxnSpPr>
            <p:nvPr/>
          </p:nvCxnSpPr>
          <p:spPr>
            <a:xfrm>
              <a:off x="4763861" y="3679270"/>
              <a:ext cx="1179739"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6797F548-2957-4509-BA80-984661B67BA6}"/>
              </a:ext>
            </a:extLst>
          </p:cNvPr>
          <p:cNvSpPr txBox="1"/>
          <p:nvPr/>
        </p:nvSpPr>
        <p:spPr>
          <a:xfrm>
            <a:off x="1099758" y="1813989"/>
            <a:ext cx="3885630" cy="338554"/>
          </a:xfrm>
          <a:prstGeom prst="rect">
            <a:avLst/>
          </a:prstGeom>
          <a:noFill/>
        </p:spPr>
        <p:txBody>
          <a:bodyPr wrap="square" rtlCol="0">
            <a:spAutoFit/>
          </a:bodyPr>
          <a:lstStyle/>
          <a:p>
            <a:r>
              <a:rPr lang="en-US" sz="1600" dirty="0"/>
              <a:t>Sample of Previous Subdivision Component</a:t>
            </a:r>
          </a:p>
        </p:txBody>
      </p:sp>
      <p:sp>
        <p:nvSpPr>
          <p:cNvPr id="62" name="TextBox 61">
            <a:extLst>
              <a:ext uri="{FF2B5EF4-FFF2-40B4-BE49-F238E27FC236}">
                <a16:creationId xmlns:a16="http://schemas.microsoft.com/office/drawing/2014/main" id="{6F5CD3B4-7C22-4FE1-A9A1-14ACB00D6C27}"/>
              </a:ext>
            </a:extLst>
          </p:cNvPr>
          <p:cNvSpPr txBox="1"/>
          <p:nvPr/>
        </p:nvSpPr>
        <p:spPr>
          <a:xfrm>
            <a:off x="1099758" y="3878323"/>
            <a:ext cx="2786442" cy="338554"/>
          </a:xfrm>
          <a:prstGeom prst="rect">
            <a:avLst/>
          </a:prstGeom>
          <a:noFill/>
        </p:spPr>
        <p:txBody>
          <a:bodyPr wrap="square" rtlCol="0">
            <a:spAutoFit/>
          </a:bodyPr>
          <a:lstStyle/>
          <a:p>
            <a:r>
              <a:rPr lang="en-US" sz="1600" dirty="0"/>
              <a:t>From Subdivision component</a:t>
            </a:r>
          </a:p>
        </p:txBody>
      </p:sp>
      <p:cxnSp>
        <p:nvCxnSpPr>
          <p:cNvPr id="63" name="Straight Arrow Connector 62">
            <a:extLst>
              <a:ext uri="{FF2B5EF4-FFF2-40B4-BE49-F238E27FC236}">
                <a16:creationId xmlns:a16="http://schemas.microsoft.com/office/drawing/2014/main" id="{677A74A5-F2AE-4899-89A1-C839D274B125}"/>
              </a:ext>
            </a:extLst>
          </p:cNvPr>
          <p:cNvCxnSpPr>
            <a:cxnSpLocks/>
          </p:cNvCxnSpPr>
          <p:nvPr/>
        </p:nvCxnSpPr>
        <p:spPr>
          <a:xfrm flipV="1">
            <a:off x="10849554" y="2299829"/>
            <a:ext cx="0" cy="4295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E1249A6-50B6-4681-802B-A1CB482A50A3}"/>
              </a:ext>
            </a:extLst>
          </p:cNvPr>
          <p:cNvSpPr txBox="1"/>
          <p:nvPr/>
        </p:nvSpPr>
        <p:spPr>
          <a:xfrm>
            <a:off x="9619895" y="2382222"/>
            <a:ext cx="1229659" cy="338554"/>
          </a:xfrm>
          <a:prstGeom prst="rect">
            <a:avLst/>
          </a:prstGeom>
          <a:noFill/>
        </p:spPr>
        <p:txBody>
          <a:bodyPr wrap="square" rtlCol="0">
            <a:spAutoFit/>
          </a:bodyPr>
          <a:lstStyle/>
          <a:p>
            <a:r>
              <a:rPr lang="en-US" sz="1600" dirty="0"/>
              <a:t>Add massing</a:t>
            </a:r>
          </a:p>
        </p:txBody>
      </p:sp>
      <p:pic>
        <p:nvPicPr>
          <p:cNvPr id="68" name="Picture 67">
            <a:extLst>
              <a:ext uri="{FF2B5EF4-FFF2-40B4-BE49-F238E27FC236}">
                <a16:creationId xmlns:a16="http://schemas.microsoft.com/office/drawing/2014/main" id="{3A2EDA56-6840-4635-AC07-EBCFE5D790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97675" y="1415737"/>
            <a:ext cx="487074" cy="347911"/>
          </a:xfrm>
          <a:prstGeom prst="rect">
            <a:avLst/>
          </a:prstGeom>
        </p:spPr>
      </p:pic>
      <p:sp>
        <p:nvSpPr>
          <p:cNvPr id="38" name="TextBox 37">
            <a:extLst>
              <a:ext uri="{FF2B5EF4-FFF2-40B4-BE49-F238E27FC236}">
                <a16:creationId xmlns:a16="http://schemas.microsoft.com/office/drawing/2014/main" id="{E2D7B83C-51DF-4734-81D0-1B106E01BB15}"/>
              </a:ext>
            </a:extLst>
          </p:cNvPr>
          <p:cNvSpPr txBox="1"/>
          <p:nvPr/>
        </p:nvSpPr>
        <p:spPr>
          <a:xfrm>
            <a:off x="3762375"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772150" y="5381626"/>
            <a:ext cx="554831" cy="1238252"/>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722947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8006673" y="4300031"/>
            <a:ext cx="1013501" cy="11387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548380" y="5457827"/>
            <a:ext cx="0" cy="96202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B61C1E6-36A5-49AD-8CD6-E4C0332A6A75}"/>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386815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F5D9040-E425-421D-9052-50686E698685}"/>
              </a:ext>
            </a:extLst>
          </p:cNvPr>
          <p:cNvPicPr>
            <a:picLocks noChangeAspect="1"/>
          </p:cNvPicPr>
          <p:nvPr/>
        </p:nvPicPr>
        <p:blipFill rotWithShape="1">
          <a:blip r:embed="rId3"/>
          <a:srcRect l="9009" t="34306" r="6570" b="33889"/>
          <a:stretch/>
        </p:blipFill>
        <p:spPr>
          <a:xfrm>
            <a:off x="5467349" y="369332"/>
            <a:ext cx="4281717" cy="1348711"/>
          </a:xfrm>
          <a:prstGeom prst="rect">
            <a:avLst/>
          </a:prstGeom>
        </p:spPr>
      </p:pic>
      <p:pic>
        <p:nvPicPr>
          <p:cNvPr id="20" name="Picture 19">
            <a:extLst>
              <a:ext uri="{FF2B5EF4-FFF2-40B4-BE49-F238E27FC236}">
                <a16:creationId xmlns:a16="http://schemas.microsoft.com/office/drawing/2014/main" id="{0DEAA34A-A86B-4648-80A9-DFABFE7DD9F8}"/>
              </a:ext>
            </a:extLst>
          </p:cNvPr>
          <p:cNvPicPr>
            <a:picLocks noChangeAspect="1"/>
          </p:cNvPicPr>
          <p:nvPr/>
        </p:nvPicPr>
        <p:blipFill rotWithShape="1">
          <a:blip r:embed="rId4"/>
          <a:srcRect l="16328" t="18055" r="23985" b="41944"/>
          <a:stretch/>
        </p:blipFill>
        <p:spPr>
          <a:xfrm>
            <a:off x="2743200" y="3581400"/>
            <a:ext cx="5743575" cy="2165117"/>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5"/>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5"/>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6"/>
          <a:srcRect l="407" t="562" r="92300" b="97421"/>
          <a:stretch/>
        </p:blipFill>
        <p:spPr>
          <a:xfrm>
            <a:off x="2558" y="5499"/>
            <a:ext cx="1496304" cy="232805"/>
          </a:xfrm>
          <a:prstGeom prst="rect">
            <a:avLst/>
          </a:prstGeom>
        </p:spPr>
      </p:pic>
      <p:pic>
        <p:nvPicPr>
          <p:cNvPr id="8" name="Picture 7">
            <a:extLst>
              <a:ext uri="{FF2B5EF4-FFF2-40B4-BE49-F238E27FC236}">
                <a16:creationId xmlns:a16="http://schemas.microsoft.com/office/drawing/2014/main" id="{662EA01A-DAB7-4795-88C7-A56B73113A32}"/>
              </a:ext>
            </a:extLst>
          </p:cNvPr>
          <p:cNvPicPr>
            <a:picLocks noChangeAspect="1"/>
          </p:cNvPicPr>
          <p:nvPr/>
        </p:nvPicPr>
        <p:blipFill rotWithShape="1">
          <a:blip r:embed="rId7"/>
          <a:srcRect l="9682" t="6627" r="81134" b="88916"/>
          <a:stretch/>
        </p:blipFill>
        <p:spPr>
          <a:xfrm>
            <a:off x="12072" y="657700"/>
            <a:ext cx="3074027" cy="839150"/>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3810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647700" y="551104"/>
            <a:ext cx="1966085" cy="139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EE1983-BBAB-433C-8194-6B34BDAF5357}"/>
              </a:ext>
            </a:extLst>
          </p:cNvPr>
          <p:cNvCxnSpPr>
            <a:cxnSpLocks/>
          </p:cNvCxnSpPr>
          <p:nvPr/>
        </p:nvCxnSpPr>
        <p:spPr>
          <a:xfrm>
            <a:off x="8439150" y="5119921"/>
            <a:ext cx="7524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D7E68C-77C3-47C1-8C00-D67739DF8E8A}"/>
              </a:ext>
            </a:extLst>
          </p:cNvPr>
          <p:cNvCxnSpPr>
            <a:cxnSpLocks/>
          </p:cNvCxnSpPr>
          <p:nvPr/>
        </p:nvCxnSpPr>
        <p:spPr>
          <a:xfrm>
            <a:off x="8477250" y="4289415"/>
            <a:ext cx="1876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E1249A6-50B6-4681-802B-A1CB482A50A3}"/>
              </a:ext>
            </a:extLst>
          </p:cNvPr>
          <p:cNvSpPr txBox="1"/>
          <p:nvPr/>
        </p:nvSpPr>
        <p:spPr>
          <a:xfrm>
            <a:off x="9848495" y="1016449"/>
            <a:ext cx="1229659" cy="338554"/>
          </a:xfrm>
          <a:prstGeom prst="rect">
            <a:avLst/>
          </a:prstGeom>
          <a:noFill/>
        </p:spPr>
        <p:txBody>
          <a:bodyPr wrap="square" rtlCol="0">
            <a:spAutoFit/>
          </a:bodyPr>
          <a:lstStyle/>
          <a:p>
            <a:r>
              <a:rPr lang="en-US" sz="1600" dirty="0"/>
              <a:t>Floor Curves</a:t>
            </a:r>
          </a:p>
        </p:txBody>
      </p:sp>
      <p:sp>
        <p:nvSpPr>
          <p:cNvPr id="38" name="TextBox 37">
            <a:extLst>
              <a:ext uri="{FF2B5EF4-FFF2-40B4-BE49-F238E27FC236}">
                <a16:creationId xmlns:a16="http://schemas.microsoft.com/office/drawing/2014/main" id="{E2D7B83C-51DF-4734-81D0-1B106E01BB15}"/>
              </a:ext>
            </a:extLst>
          </p:cNvPr>
          <p:cNvSpPr txBox="1"/>
          <p:nvPr/>
        </p:nvSpPr>
        <p:spPr>
          <a:xfrm>
            <a:off x="3762375"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772150" y="5381626"/>
            <a:ext cx="554831" cy="1238252"/>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682942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7606623" y="4076700"/>
            <a:ext cx="1013501" cy="136207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148330" y="5457827"/>
            <a:ext cx="0" cy="96202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34673A4-8146-49B2-B859-26B1CAC3EDA4}"/>
              </a:ext>
            </a:extLst>
          </p:cNvPr>
          <p:cNvPicPr>
            <a:picLocks noChangeAspect="1"/>
          </p:cNvPicPr>
          <p:nvPr/>
        </p:nvPicPr>
        <p:blipFill rotWithShape="1">
          <a:blip r:embed="rId8"/>
          <a:srcRect l="9241" t="33194" r="6106" b="33611"/>
          <a:stretch/>
        </p:blipFill>
        <p:spPr>
          <a:xfrm>
            <a:off x="5391149" y="1833386"/>
            <a:ext cx="4305301" cy="1411478"/>
          </a:xfrm>
          <a:prstGeom prst="rect">
            <a:avLst/>
          </a:prstGeom>
        </p:spPr>
      </p:pic>
      <p:sp>
        <p:nvSpPr>
          <p:cNvPr id="48" name="TextBox 47">
            <a:extLst>
              <a:ext uri="{FF2B5EF4-FFF2-40B4-BE49-F238E27FC236}">
                <a16:creationId xmlns:a16="http://schemas.microsoft.com/office/drawing/2014/main" id="{1630F9CD-6A35-41F5-A946-F732D8AF00AD}"/>
              </a:ext>
            </a:extLst>
          </p:cNvPr>
          <p:cNvSpPr txBox="1"/>
          <p:nvPr/>
        </p:nvSpPr>
        <p:spPr>
          <a:xfrm>
            <a:off x="9848495" y="2429346"/>
            <a:ext cx="1400530" cy="338554"/>
          </a:xfrm>
          <a:prstGeom prst="rect">
            <a:avLst/>
          </a:prstGeom>
          <a:noFill/>
        </p:spPr>
        <p:txBody>
          <a:bodyPr wrap="square" rtlCol="0">
            <a:spAutoFit/>
          </a:bodyPr>
          <a:lstStyle/>
          <a:p>
            <a:r>
              <a:rPr lang="en-US" sz="1600" dirty="0"/>
              <a:t>Massing </a:t>
            </a:r>
            <a:r>
              <a:rPr lang="en-US" sz="1600" dirty="0" err="1"/>
              <a:t>Brep</a:t>
            </a:r>
            <a:endParaRPr lang="en-US" sz="1600" dirty="0"/>
          </a:p>
        </p:txBody>
      </p:sp>
      <p:pic>
        <p:nvPicPr>
          <p:cNvPr id="49" name="Picture 48">
            <a:extLst>
              <a:ext uri="{FF2B5EF4-FFF2-40B4-BE49-F238E27FC236}">
                <a16:creationId xmlns:a16="http://schemas.microsoft.com/office/drawing/2014/main" id="{BD00C8B5-2D04-41BD-BA64-11C3041F8373}"/>
              </a:ext>
            </a:extLst>
          </p:cNvPr>
          <p:cNvPicPr>
            <a:picLocks noChangeAspect="1"/>
          </p:cNvPicPr>
          <p:nvPr/>
        </p:nvPicPr>
        <p:blipFill rotWithShape="1">
          <a:blip r:embed="rId8"/>
          <a:srcRect l="9241" t="37940" r="71281" b="38315"/>
          <a:stretch/>
        </p:blipFill>
        <p:spPr>
          <a:xfrm>
            <a:off x="9191624" y="4610100"/>
            <a:ext cx="990601" cy="1009650"/>
          </a:xfrm>
          <a:prstGeom prst="rect">
            <a:avLst/>
          </a:prstGeom>
        </p:spPr>
      </p:pic>
      <p:pic>
        <p:nvPicPr>
          <p:cNvPr id="50" name="Picture 49">
            <a:extLst>
              <a:ext uri="{FF2B5EF4-FFF2-40B4-BE49-F238E27FC236}">
                <a16:creationId xmlns:a16="http://schemas.microsoft.com/office/drawing/2014/main" id="{BF89CFF0-D610-4475-B30A-DF5482FB9FDF}"/>
              </a:ext>
            </a:extLst>
          </p:cNvPr>
          <p:cNvPicPr>
            <a:picLocks noChangeAspect="1"/>
          </p:cNvPicPr>
          <p:nvPr/>
        </p:nvPicPr>
        <p:blipFill rotWithShape="1">
          <a:blip r:embed="rId9"/>
          <a:srcRect l="9357" t="37234" r="71048" b="37990"/>
          <a:stretch/>
        </p:blipFill>
        <p:spPr>
          <a:xfrm>
            <a:off x="10467975" y="3619500"/>
            <a:ext cx="1000126" cy="1057276"/>
          </a:xfrm>
          <a:prstGeom prst="rect">
            <a:avLst/>
          </a:prstGeom>
        </p:spPr>
      </p:pic>
      <p:grpSp>
        <p:nvGrpSpPr>
          <p:cNvPr id="2" name="Group 1">
            <a:extLst>
              <a:ext uri="{FF2B5EF4-FFF2-40B4-BE49-F238E27FC236}">
                <a16:creationId xmlns:a16="http://schemas.microsoft.com/office/drawing/2014/main" id="{956A05D5-8F49-40D5-B7F9-28A0B578AF2D}"/>
              </a:ext>
            </a:extLst>
          </p:cNvPr>
          <p:cNvGrpSpPr/>
          <p:nvPr/>
        </p:nvGrpSpPr>
        <p:grpSpPr>
          <a:xfrm>
            <a:off x="0" y="1666875"/>
            <a:ext cx="2762250" cy="3540330"/>
            <a:chOff x="0" y="1666875"/>
            <a:chExt cx="2762250" cy="3540330"/>
          </a:xfrm>
        </p:grpSpPr>
        <p:pic>
          <p:nvPicPr>
            <p:cNvPr id="27" name="Picture 26">
              <a:extLst>
                <a:ext uri="{FF2B5EF4-FFF2-40B4-BE49-F238E27FC236}">
                  <a16:creationId xmlns:a16="http://schemas.microsoft.com/office/drawing/2014/main" id="{34CFA48D-70EB-49ED-AAC6-9D228000F447}"/>
                </a:ext>
              </a:extLst>
            </p:cNvPr>
            <p:cNvPicPr>
              <a:picLocks noChangeAspect="1"/>
            </p:cNvPicPr>
            <p:nvPr/>
          </p:nvPicPr>
          <p:blipFill>
            <a:blip r:embed="rId10"/>
            <a:stretch>
              <a:fillRect/>
            </a:stretch>
          </p:blipFill>
          <p:spPr>
            <a:xfrm>
              <a:off x="0" y="1666875"/>
              <a:ext cx="2352675" cy="1967030"/>
            </a:xfrm>
            <a:prstGeom prst="rect">
              <a:avLst/>
            </a:prstGeom>
          </p:spPr>
        </p:pic>
        <p:cxnSp>
          <p:nvCxnSpPr>
            <p:cNvPr id="57" name="Straight Arrow Connector 56">
              <a:extLst>
                <a:ext uri="{FF2B5EF4-FFF2-40B4-BE49-F238E27FC236}">
                  <a16:creationId xmlns:a16="http://schemas.microsoft.com/office/drawing/2014/main" id="{93896294-EEA4-479B-95CD-96E7428A43C6}"/>
                </a:ext>
              </a:extLst>
            </p:cNvPr>
            <p:cNvCxnSpPr>
              <a:cxnSpLocks/>
            </p:cNvCxnSpPr>
            <p:nvPr/>
          </p:nvCxnSpPr>
          <p:spPr>
            <a:xfrm>
              <a:off x="1696202" y="3057525"/>
              <a:ext cx="1056523" cy="178434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7F94975-EF53-4448-923E-9CCA9A599DDC}"/>
                </a:ext>
              </a:extLst>
            </p:cNvPr>
            <p:cNvCxnSpPr>
              <a:cxnSpLocks/>
            </p:cNvCxnSpPr>
            <p:nvPr/>
          </p:nvCxnSpPr>
          <p:spPr>
            <a:xfrm flipH="1" flipV="1">
              <a:off x="1421730" y="2943226"/>
              <a:ext cx="1340520" cy="22639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DD796B5D-9BD5-41BB-A094-A1FAE3F95C5F}"/>
              </a:ext>
            </a:extLst>
          </p:cNvPr>
          <p:cNvSpPr txBox="1"/>
          <p:nvPr/>
        </p:nvSpPr>
        <p:spPr>
          <a:xfrm>
            <a:off x="8829320" y="3953847"/>
            <a:ext cx="1229659" cy="338554"/>
          </a:xfrm>
          <a:prstGeom prst="rect">
            <a:avLst/>
          </a:prstGeom>
          <a:noFill/>
        </p:spPr>
        <p:txBody>
          <a:bodyPr wrap="square" rtlCol="0">
            <a:spAutoFit/>
          </a:bodyPr>
          <a:lstStyle/>
          <a:p>
            <a:r>
              <a:rPr lang="en-US" sz="1600" dirty="0"/>
              <a:t>Floor Curves</a:t>
            </a:r>
          </a:p>
        </p:txBody>
      </p:sp>
      <p:sp>
        <p:nvSpPr>
          <p:cNvPr id="66" name="TextBox 65">
            <a:extLst>
              <a:ext uri="{FF2B5EF4-FFF2-40B4-BE49-F238E27FC236}">
                <a16:creationId xmlns:a16="http://schemas.microsoft.com/office/drawing/2014/main" id="{1390F0E7-FE89-4668-8C45-C6DFCA1BC458}"/>
              </a:ext>
            </a:extLst>
          </p:cNvPr>
          <p:cNvSpPr txBox="1"/>
          <p:nvPr/>
        </p:nvSpPr>
        <p:spPr>
          <a:xfrm>
            <a:off x="10258070" y="5077797"/>
            <a:ext cx="1400530" cy="338554"/>
          </a:xfrm>
          <a:prstGeom prst="rect">
            <a:avLst/>
          </a:prstGeom>
          <a:noFill/>
        </p:spPr>
        <p:txBody>
          <a:bodyPr wrap="square" rtlCol="0">
            <a:spAutoFit/>
          </a:bodyPr>
          <a:lstStyle/>
          <a:p>
            <a:r>
              <a:rPr lang="en-US" sz="1600" dirty="0"/>
              <a:t>Massing </a:t>
            </a:r>
            <a:r>
              <a:rPr lang="en-US" sz="1600" dirty="0" err="1"/>
              <a:t>Brep</a:t>
            </a:r>
            <a:endParaRPr lang="en-US" sz="1600" dirty="0"/>
          </a:p>
        </p:txBody>
      </p:sp>
      <p:sp>
        <p:nvSpPr>
          <p:cNvPr id="31" name="TextBox 30">
            <a:extLst>
              <a:ext uri="{FF2B5EF4-FFF2-40B4-BE49-F238E27FC236}">
                <a16:creationId xmlns:a16="http://schemas.microsoft.com/office/drawing/2014/main" id="{3EAA0375-FFB6-42F3-B352-50EE2B17DB99}"/>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370899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C2B4C2-B40F-4F21-A055-0A935CFE0A65}"/>
              </a:ext>
            </a:extLst>
          </p:cNvPr>
          <p:cNvPicPr>
            <a:picLocks noChangeAspect="1"/>
          </p:cNvPicPr>
          <p:nvPr/>
        </p:nvPicPr>
        <p:blipFill rotWithShape="1">
          <a:blip r:embed="rId2"/>
          <a:srcRect l="16010" r="6606"/>
          <a:stretch/>
        </p:blipFill>
        <p:spPr>
          <a:xfrm>
            <a:off x="772510" y="914399"/>
            <a:ext cx="5029200" cy="4855779"/>
          </a:xfrm>
          <a:prstGeom prst="rect">
            <a:avLst/>
          </a:prstGeom>
        </p:spPr>
      </p:pic>
      <p:pic>
        <p:nvPicPr>
          <p:cNvPr id="6" name="Picture 5">
            <a:extLst>
              <a:ext uri="{FF2B5EF4-FFF2-40B4-BE49-F238E27FC236}">
                <a16:creationId xmlns:a16="http://schemas.microsoft.com/office/drawing/2014/main" id="{BDD730CF-FA55-43D2-A9DB-5105CF1C94A7}"/>
              </a:ext>
            </a:extLst>
          </p:cNvPr>
          <p:cNvPicPr>
            <a:picLocks noChangeAspect="1"/>
          </p:cNvPicPr>
          <p:nvPr/>
        </p:nvPicPr>
        <p:blipFill rotWithShape="1">
          <a:blip r:embed="rId3"/>
          <a:srcRect l="12020" r="9603"/>
          <a:stretch/>
        </p:blipFill>
        <p:spPr>
          <a:xfrm>
            <a:off x="6248400" y="895843"/>
            <a:ext cx="5115910" cy="4876896"/>
          </a:xfrm>
          <a:prstGeom prst="rect">
            <a:avLst/>
          </a:prstGeom>
        </p:spPr>
      </p:pic>
    </p:spTree>
    <p:extLst>
      <p:ext uri="{BB962C8B-B14F-4D97-AF65-F5344CB8AC3E}">
        <p14:creationId xmlns:p14="http://schemas.microsoft.com/office/powerpoint/2010/main" val="3038496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BCD3AC-90F4-4409-AD65-EC3E42AD9ED7}"/>
              </a:ext>
            </a:extLst>
          </p:cNvPr>
          <p:cNvPicPr>
            <a:picLocks noChangeAspect="1"/>
          </p:cNvPicPr>
          <p:nvPr/>
        </p:nvPicPr>
        <p:blipFill rotWithShape="1">
          <a:blip r:embed="rId3"/>
          <a:srcRect l="2500" t="25344" r="3906" b="29993"/>
          <a:stretch/>
        </p:blipFill>
        <p:spPr>
          <a:xfrm>
            <a:off x="1856146" y="3600728"/>
            <a:ext cx="6763979" cy="1815623"/>
          </a:xfrm>
          <a:prstGeom prst="rect">
            <a:avLst/>
          </a:prstGeom>
        </p:spPr>
      </p:pic>
      <p:pic>
        <p:nvPicPr>
          <p:cNvPr id="12" name="Picture 11">
            <a:extLst>
              <a:ext uri="{FF2B5EF4-FFF2-40B4-BE49-F238E27FC236}">
                <a16:creationId xmlns:a16="http://schemas.microsoft.com/office/drawing/2014/main" id="{5C071CFE-DD4E-438F-BCEC-72C9861C2A73}"/>
              </a:ext>
            </a:extLst>
          </p:cNvPr>
          <p:cNvPicPr>
            <a:picLocks noChangeAspect="1"/>
          </p:cNvPicPr>
          <p:nvPr/>
        </p:nvPicPr>
        <p:blipFill rotWithShape="1">
          <a:blip r:embed="rId4"/>
          <a:srcRect l="17369" t="22917" r="31188" b="17083"/>
          <a:stretch/>
        </p:blipFill>
        <p:spPr>
          <a:xfrm>
            <a:off x="476250" y="1743075"/>
            <a:ext cx="1504200" cy="1466850"/>
          </a:xfrm>
          <a:prstGeom prst="rect">
            <a:avLst/>
          </a:prstGeom>
        </p:spPr>
      </p:pic>
      <p:cxnSp>
        <p:nvCxnSpPr>
          <p:cNvPr id="24" name="Straight Arrow Connector 23">
            <a:extLst>
              <a:ext uri="{FF2B5EF4-FFF2-40B4-BE49-F238E27FC236}">
                <a16:creationId xmlns:a16="http://schemas.microsoft.com/office/drawing/2014/main" id="{18EE1983-BBAB-433C-8194-6B34BDAF5357}"/>
              </a:ext>
            </a:extLst>
          </p:cNvPr>
          <p:cNvCxnSpPr>
            <a:cxnSpLocks/>
          </p:cNvCxnSpPr>
          <p:nvPr/>
        </p:nvCxnSpPr>
        <p:spPr>
          <a:xfrm>
            <a:off x="8439150" y="5119921"/>
            <a:ext cx="19145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D7E68C-77C3-47C1-8C00-D67739DF8E8A}"/>
              </a:ext>
            </a:extLst>
          </p:cNvPr>
          <p:cNvCxnSpPr>
            <a:cxnSpLocks/>
          </p:cNvCxnSpPr>
          <p:nvPr/>
        </p:nvCxnSpPr>
        <p:spPr>
          <a:xfrm>
            <a:off x="8477250" y="4289415"/>
            <a:ext cx="18764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E1249A6-50B6-4681-802B-A1CB482A50A3}"/>
              </a:ext>
            </a:extLst>
          </p:cNvPr>
          <p:cNvSpPr txBox="1"/>
          <p:nvPr/>
        </p:nvSpPr>
        <p:spPr>
          <a:xfrm>
            <a:off x="9848495" y="1158296"/>
            <a:ext cx="1229659" cy="338554"/>
          </a:xfrm>
          <a:prstGeom prst="rect">
            <a:avLst/>
          </a:prstGeom>
          <a:noFill/>
        </p:spPr>
        <p:txBody>
          <a:bodyPr wrap="square" rtlCol="0">
            <a:spAutoFit/>
          </a:bodyPr>
          <a:lstStyle/>
          <a:p>
            <a:r>
              <a:rPr lang="en-US" sz="1600" dirty="0"/>
              <a:t>Floor Curves</a:t>
            </a:r>
          </a:p>
        </p:txBody>
      </p:sp>
      <p:sp>
        <p:nvSpPr>
          <p:cNvPr id="38" name="TextBox 37">
            <a:extLst>
              <a:ext uri="{FF2B5EF4-FFF2-40B4-BE49-F238E27FC236}">
                <a16:creationId xmlns:a16="http://schemas.microsoft.com/office/drawing/2014/main" id="{E2D7B83C-51DF-4734-81D0-1B106E01BB15}"/>
              </a:ext>
            </a:extLst>
          </p:cNvPr>
          <p:cNvSpPr txBox="1"/>
          <p:nvPr/>
        </p:nvSpPr>
        <p:spPr>
          <a:xfrm>
            <a:off x="3762375"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772150" y="5381626"/>
            <a:ext cx="554831" cy="1238252"/>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682942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7606623" y="4076700"/>
            <a:ext cx="1013501" cy="136207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148330" y="5457827"/>
            <a:ext cx="0" cy="96202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630F9CD-6A35-41F5-A946-F732D8AF00AD}"/>
              </a:ext>
            </a:extLst>
          </p:cNvPr>
          <p:cNvSpPr txBox="1"/>
          <p:nvPr/>
        </p:nvSpPr>
        <p:spPr>
          <a:xfrm>
            <a:off x="9848495" y="2604672"/>
            <a:ext cx="1400530" cy="338554"/>
          </a:xfrm>
          <a:prstGeom prst="rect">
            <a:avLst/>
          </a:prstGeom>
          <a:noFill/>
        </p:spPr>
        <p:txBody>
          <a:bodyPr wrap="square" rtlCol="0">
            <a:spAutoFit/>
          </a:bodyPr>
          <a:lstStyle/>
          <a:p>
            <a:r>
              <a:rPr lang="en-US" sz="1600" dirty="0"/>
              <a:t>Massing </a:t>
            </a:r>
            <a:r>
              <a:rPr lang="en-US" sz="1600" dirty="0" err="1"/>
              <a:t>Brep</a:t>
            </a:r>
            <a:endParaRPr lang="en-US" sz="1600" dirty="0"/>
          </a:p>
        </p:txBody>
      </p:sp>
      <p:cxnSp>
        <p:nvCxnSpPr>
          <p:cNvPr id="58" name="Straight Arrow Connector 57">
            <a:extLst>
              <a:ext uri="{FF2B5EF4-FFF2-40B4-BE49-F238E27FC236}">
                <a16:creationId xmlns:a16="http://schemas.microsoft.com/office/drawing/2014/main" id="{F7F94975-EF53-4448-923E-9CCA9A599DDC}"/>
              </a:ext>
            </a:extLst>
          </p:cNvPr>
          <p:cNvCxnSpPr>
            <a:cxnSpLocks/>
          </p:cNvCxnSpPr>
          <p:nvPr/>
        </p:nvCxnSpPr>
        <p:spPr>
          <a:xfrm flipH="1" flipV="1">
            <a:off x="1971553" y="2604673"/>
            <a:ext cx="1272122" cy="99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D796B5D-9BD5-41BB-A094-A1FAE3F95C5F}"/>
              </a:ext>
            </a:extLst>
          </p:cNvPr>
          <p:cNvSpPr txBox="1"/>
          <p:nvPr/>
        </p:nvSpPr>
        <p:spPr>
          <a:xfrm>
            <a:off x="8829320" y="4733769"/>
            <a:ext cx="1229659" cy="338554"/>
          </a:xfrm>
          <a:prstGeom prst="rect">
            <a:avLst/>
          </a:prstGeom>
          <a:noFill/>
        </p:spPr>
        <p:txBody>
          <a:bodyPr wrap="square" rtlCol="0">
            <a:spAutoFit/>
          </a:bodyPr>
          <a:lstStyle/>
          <a:p>
            <a:r>
              <a:rPr lang="en-US" sz="1600" dirty="0"/>
              <a:t>Floor Curves</a:t>
            </a:r>
          </a:p>
        </p:txBody>
      </p:sp>
      <p:sp>
        <p:nvSpPr>
          <p:cNvPr id="66" name="TextBox 65">
            <a:extLst>
              <a:ext uri="{FF2B5EF4-FFF2-40B4-BE49-F238E27FC236}">
                <a16:creationId xmlns:a16="http://schemas.microsoft.com/office/drawing/2014/main" id="{1390F0E7-FE89-4668-8C45-C6DFCA1BC458}"/>
              </a:ext>
            </a:extLst>
          </p:cNvPr>
          <p:cNvSpPr txBox="1"/>
          <p:nvPr/>
        </p:nvSpPr>
        <p:spPr>
          <a:xfrm>
            <a:off x="8868582" y="3908625"/>
            <a:ext cx="1400530" cy="338554"/>
          </a:xfrm>
          <a:prstGeom prst="rect">
            <a:avLst/>
          </a:prstGeom>
          <a:noFill/>
        </p:spPr>
        <p:txBody>
          <a:bodyPr wrap="square" rtlCol="0">
            <a:spAutoFit/>
          </a:bodyPr>
          <a:lstStyle/>
          <a:p>
            <a:r>
              <a:rPr lang="en-US" sz="1600" dirty="0"/>
              <a:t>Massing </a:t>
            </a:r>
            <a:r>
              <a:rPr lang="en-US" sz="1600" dirty="0" err="1"/>
              <a:t>Brep</a:t>
            </a:r>
            <a:endParaRPr lang="en-US" sz="1600" dirty="0"/>
          </a:p>
        </p:txBody>
      </p:sp>
      <p:pic>
        <p:nvPicPr>
          <p:cNvPr id="3" name="Picture 2">
            <a:extLst>
              <a:ext uri="{FF2B5EF4-FFF2-40B4-BE49-F238E27FC236}">
                <a16:creationId xmlns:a16="http://schemas.microsoft.com/office/drawing/2014/main" id="{FA8D58BD-F196-4E89-AFBA-FCAE248AE370}"/>
              </a:ext>
            </a:extLst>
          </p:cNvPr>
          <p:cNvPicPr>
            <a:picLocks noChangeAspect="1"/>
          </p:cNvPicPr>
          <p:nvPr/>
        </p:nvPicPr>
        <p:blipFill rotWithShape="1">
          <a:blip r:embed="rId5"/>
          <a:srcRect t="32639" b="31528"/>
          <a:stretch/>
        </p:blipFill>
        <p:spPr>
          <a:xfrm>
            <a:off x="5228711" y="1947862"/>
            <a:ext cx="4482783" cy="1343025"/>
          </a:xfrm>
          <a:prstGeom prst="rect">
            <a:avLst/>
          </a:prstGeom>
        </p:spPr>
      </p:pic>
      <p:pic>
        <p:nvPicPr>
          <p:cNvPr id="4" name="Picture 3">
            <a:extLst>
              <a:ext uri="{FF2B5EF4-FFF2-40B4-BE49-F238E27FC236}">
                <a16:creationId xmlns:a16="http://schemas.microsoft.com/office/drawing/2014/main" id="{23F01DC2-D14B-41AC-89DE-B5CAA21E8F82}"/>
              </a:ext>
            </a:extLst>
          </p:cNvPr>
          <p:cNvPicPr>
            <a:picLocks noChangeAspect="1"/>
          </p:cNvPicPr>
          <p:nvPr/>
        </p:nvPicPr>
        <p:blipFill rotWithShape="1">
          <a:blip r:embed="rId6"/>
          <a:srcRect t="34305" b="31111"/>
          <a:stretch/>
        </p:blipFill>
        <p:spPr>
          <a:xfrm>
            <a:off x="5086350" y="527624"/>
            <a:ext cx="4705350" cy="1360529"/>
          </a:xfrm>
          <a:prstGeom prst="rect">
            <a:avLst/>
          </a:prstGeom>
        </p:spPr>
      </p:pic>
      <p:pic>
        <p:nvPicPr>
          <p:cNvPr id="33" name="Picture 32">
            <a:extLst>
              <a:ext uri="{FF2B5EF4-FFF2-40B4-BE49-F238E27FC236}">
                <a16:creationId xmlns:a16="http://schemas.microsoft.com/office/drawing/2014/main" id="{D1F6793F-D312-42BF-9FD2-72747B09141E}"/>
              </a:ext>
            </a:extLst>
          </p:cNvPr>
          <p:cNvPicPr>
            <a:picLocks noChangeAspect="1"/>
          </p:cNvPicPr>
          <p:nvPr/>
        </p:nvPicPr>
        <p:blipFill rotWithShape="1">
          <a:blip r:embed="rId6"/>
          <a:srcRect l="5871" t="38179" r="73684" b="36883"/>
          <a:stretch/>
        </p:blipFill>
        <p:spPr>
          <a:xfrm>
            <a:off x="10562314" y="4757737"/>
            <a:ext cx="962025" cy="981075"/>
          </a:xfrm>
          <a:prstGeom prst="rect">
            <a:avLst/>
          </a:prstGeom>
        </p:spPr>
      </p:pic>
      <p:pic>
        <p:nvPicPr>
          <p:cNvPr id="37" name="Picture 36">
            <a:extLst>
              <a:ext uri="{FF2B5EF4-FFF2-40B4-BE49-F238E27FC236}">
                <a16:creationId xmlns:a16="http://schemas.microsoft.com/office/drawing/2014/main" id="{70353828-DF6B-4B22-95A6-48EA16EAF644}"/>
              </a:ext>
            </a:extLst>
          </p:cNvPr>
          <p:cNvPicPr>
            <a:picLocks noChangeAspect="1"/>
          </p:cNvPicPr>
          <p:nvPr/>
        </p:nvPicPr>
        <p:blipFill rotWithShape="1">
          <a:blip r:embed="rId5"/>
          <a:srcRect l="6599" t="37976" r="73641" b="38390"/>
          <a:stretch/>
        </p:blipFill>
        <p:spPr>
          <a:xfrm>
            <a:off x="10619286" y="3668032"/>
            <a:ext cx="885826" cy="885826"/>
          </a:xfrm>
          <a:prstGeom prst="rect">
            <a:avLst/>
          </a:prstGeom>
        </p:spPr>
      </p:pic>
      <p:pic>
        <p:nvPicPr>
          <p:cNvPr id="41" name="Picture 40">
            <a:extLst>
              <a:ext uri="{FF2B5EF4-FFF2-40B4-BE49-F238E27FC236}">
                <a16:creationId xmlns:a16="http://schemas.microsoft.com/office/drawing/2014/main" id="{4C7DABD5-130D-40CE-9AE9-499C8A86A6D0}"/>
              </a:ext>
            </a:extLst>
          </p:cNvPr>
          <p:cNvPicPr>
            <a:picLocks noChangeAspect="1"/>
          </p:cNvPicPr>
          <p:nvPr/>
        </p:nvPicPr>
        <p:blipFill rotWithShape="1">
          <a:blip r:embed="rId7"/>
          <a:srcRect t="1740" r="92463" b="93432"/>
          <a:stretch/>
        </p:blipFill>
        <p:spPr>
          <a:xfrm>
            <a:off x="0" y="200499"/>
            <a:ext cx="2645898" cy="476689"/>
          </a:xfrm>
          <a:prstGeom prst="rect">
            <a:avLst/>
          </a:prstGeom>
        </p:spPr>
      </p:pic>
      <p:pic>
        <p:nvPicPr>
          <p:cNvPr id="42" name="Picture 41">
            <a:extLst>
              <a:ext uri="{FF2B5EF4-FFF2-40B4-BE49-F238E27FC236}">
                <a16:creationId xmlns:a16="http://schemas.microsoft.com/office/drawing/2014/main" id="{1059D4C0-85A2-4117-AAF9-E74D9E6F2668}"/>
              </a:ext>
            </a:extLst>
          </p:cNvPr>
          <p:cNvPicPr>
            <a:picLocks noChangeAspect="1"/>
          </p:cNvPicPr>
          <p:nvPr/>
        </p:nvPicPr>
        <p:blipFill rotWithShape="1">
          <a:blip r:embed="rId7"/>
          <a:srcRect l="13372" r="84909" b="92631"/>
          <a:stretch/>
        </p:blipFill>
        <p:spPr>
          <a:xfrm>
            <a:off x="2640453" y="28638"/>
            <a:ext cx="603222" cy="727560"/>
          </a:xfrm>
          <a:prstGeom prst="rect">
            <a:avLst/>
          </a:prstGeom>
        </p:spPr>
      </p:pic>
      <p:pic>
        <p:nvPicPr>
          <p:cNvPr id="43" name="Picture 42">
            <a:extLst>
              <a:ext uri="{FF2B5EF4-FFF2-40B4-BE49-F238E27FC236}">
                <a16:creationId xmlns:a16="http://schemas.microsoft.com/office/drawing/2014/main" id="{B0569A7D-B955-4AA4-8002-D065E06D7AE3}"/>
              </a:ext>
            </a:extLst>
          </p:cNvPr>
          <p:cNvPicPr>
            <a:picLocks noChangeAspect="1"/>
          </p:cNvPicPr>
          <p:nvPr/>
        </p:nvPicPr>
        <p:blipFill rotWithShape="1">
          <a:blip r:embed="rId8"/>
          <a:srcRect l="407" t="562" r="92300" b="97421"/>
          <a:stretch/>
        </p:blipFill>
        <p:spPr>
          <a:xfrm>
            <a:off x="2558" y="5499"/>
            <a:ext cx="1496304" cy="232805"/>
          </a:xfrm>
          <a:prstGeom prst="rect">
            <a:avLst/>
          </a:prstGeom>
        </p:spPr>
      </p:pic>
      <p:pic>
        <p:nvPicPr>
          <p:cNvPr id="44" name="Picture 43">
            <a:extLst>
              <a:ext uri="{FF2B5EF4-FFF2-40B4-BE49-F238E27FC236}">
                <a16:creationId xmlns:a16="http://schemas.microsoft.com/office/drawing/2014/main" id="{3BAD5B1A-7103-4F4A-9629-19B489DF445D}"/>
              </a:ext>
            </a:extLst>
          </p:cNvPr>
          <p:cNvPicPr>
            <a:picLocks noChangeAspect="1"/>
          </p:cNvPicPr>
          <p:nvPr/>
        </p:nvPicPr>
        <p:blipFill rotWithShape="1">
          <a:blip r:embed="rId9"/>
          <a:srcRect l="9682" t="6627" r="81134" b="88916"/>
          <a:stretch/>
        </p:blipFill>
        <p:spPr>
          <a:xfrm>
            <a:off x="12072" y="657700"/>
            <a:ext cx="3074027" cy="839150"/>
          </a:xfrm>
          <a:prstGeom prst="rect">
            <a:avLst/>
          </a:prstGeom>
        </p:spPr>
      </p:pic>
      <p:sp>
        <p:nvSpPr>
          <p:cNvPr id="47" name="Rectangle 46">
            <a:extLst>
              <a:ext uri="{FF2B5EF4-FFF2-40B4-BE49-F238E27FC236}">
                <a16:creationId xmlns:a16="http://schemas.microsoft.com/office/drawing/2014/main" id="{692208FC-74AA-43AB-BF6F-74414D54FCF1}"/>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694174E-6227-41B5-A0C2-9C0415958346}"/>
              </a:ext>
            </a:extLst>
          </p:cNvPr>
          <p:cNvSpPr/>
          <p:nvPr/>
        </p:nvSpPr>
        <p:spPr>
          <a:xfrm>
            <a:off x="50482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E300FC6E-CC21-404D-8708-ACB0ED51814D}"/>
              </a:ext>
            </a:extLst>
          </p:cNvPr>
          <p:cNvCxnSpPr>
            <a:cxnSpLocks/>
            <a:stCxn id="47" idx="1"/>
          </p:cNvCxnSpPr>
          <p:nvPr/>
        </p:nvCxnSpPr>
        <p:spPr>
          <a:xfrm flipH="1">
            <a:off x="1076325" y="551104"/>
            <a:ext cx="1537460" cy="1727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875FDCF-D55F-47D9-B6FB-84222A272ED3}"/>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cxnSp>
        <p:nvCxnSpPr>
          <p:cNvPr id="39" name="Straight Arrow Connector 38">
            <a:extLst>
              <a:ext uri="{FF2B5EF4-FFF2-40B4-BE49-F238E27FC236}">
                <a16:creationId xmlns:a16="http://schemas.microsoft.com/office/drawing/2014/main" id="{9F744084-8DA4-4237-8692-C5A6AEEE601C}"/>
              </a:ext>
            </a:extLst>
          </p:cNvPr>
          <p:cNvCxnSpPr>
            <a:cxnSpLocks/>
          </p:cNvCxnSpPr>
          <p:nvPr/>
        </p:nvCxnSpPr>
        <p:spPr>
          <a:xfrm flipH="1" flipV="1">
            <a:off x="1228350" y="2995476"/>
            <a:ext cx="1272122" cy="99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0634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AA3C4C0E-42B8-4075-A139-ACACDE4A20CF}"/>
              </a:ext>
            </a:extLst>
          </p:cNvPr>
          <p:cNvPicPr>
            <a:picLocks noChangeAspect="1"/>
          </p:cNvPicPr>
          <p:nvPr/>
        </p:nvPicPr>
        <p:blipFill rotWithShape="1">
          <a:blip r:embed="rId3"/>
          <a:srcRect l="15859" t="26111" r="10286" b="14445"/>
          <a:stretch/>
        </p:blipFill>
        <p:spPr>
          <a:xfrm rot="20019274">
            <a:off x="4585933" y="705656"/>
            <a:ext cx="3543300" cy="2384485"/>
          </a:xfrm>
          <a:prstGeom prst="rect">
            <a:avLst/>
          </a:prstGeom>
        </p:spPr>
      </p:pic>
      <p:pic>
        <p:nvPicPr>
          <p:cNvPr id="115" name="Picture 114">
            <a:extLst>
              <a:ext uri="{FF2B5EF4-FFF2-40B4-BE49-F238E27FC236}">
                <a16:creationId xmlns:a16="http://schemas.microsoft.com/office/drawing/2014/main" id="{72BD473C-C43B-4805-9E1C-48B8DC360BDE}"/>
              </a:ext>
            </a:extLst>
          </p:cNvPr>
          <p:cNvPicPr>
            <a:picLocks noChangeAspect="1"/>
          </p:cNvPicPr>
          <p:nvPr/>
        </p:nvPicPr>
        <p:blipFill rotWithShape="1">
          <a:blip r:embed="rId4"/>
          <a:srcRect l="1563" t="21637" r="5391" b="15951"/>
          <a:stretch/>
        </p:blipFill>
        <p:spPr>
          <a:xfrm>
            <a:off x="369250" y="3148935"/>
            <a:ext cx="8203250" cy="3099465"/>
          </a:xfrm>
          <a:prstGeom prst="rect">
            <a:avLst/>
          </a:prstGeom>
        </p:spPr>
      </p:pic>
      <p:sp>
        <p:nvSpPr>
          <p:cNvPr id="38" name="TextBox 37">
            <a:extLst>
              <a:ext uri="{FF2B5EF4-FFF2-40B4-BE49-F238E27FC236}">
                <a16:creationId xmlns:a16="http://schemas.microsoft.com/office/drawing/2014/main" id="{E2D7B83C-51DF-4734-81D0-1B106E01BB15}"/>
              </a:ext>
            </a:extLst>
          </p:cNvPr>
          <p:cNvSpPr txBox="1"/>
          <p:nvPr/>
        </p:nvSpPr>
        <p:spPr>
          <a:xfrm>
            <a:off x="3524250"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534025" y="5857874"/>
            <a:ext cx="554831" cy="762003"/>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682942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7644723" y="3649276"/>
            <a:ext cx="1013501" cy="22098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186430" y="5906701"/>
            <a:ext cx="0" cy="48577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5E064FB5-5F13-4EDC-803C-ED177B05E9EA}"/>
              </a:ext>
            </a:extLst>
          </p:cNvPr>
          <p:cNvPicPr>
            <a:picLocks noChangeAspect="1"/>
          </p:cNvPicPr>
          <p:nvPr/>
        </p:nvPicPr>
        <p:blipFill rotWithShape="1">
          <a:blip r:embed="rId5"/>
          <a:srcRect t="1740" r="92463" b="93432"/>
          <a:stretch/>
        </p:blipFill>
        <p:spPr>
          <a:xfrm>
            <a:off x="0" y="200499"/>
            <a:ext cx="2645898" cy="476689"/>
          </a:xfrm>
          <a:prstGeom prst="rect">
            <a:avLst/>
          </a:prstGeom>
        </p:spPr>
      </p:pic>
      <p:pic>
        <p:nvPicPr>
          <p:cNvPr id="32" name="Picture 31">
            <a:extLst>
              <a:ext uri="{FF2B5EF4-FFF2-40B4-BE49-F238E27FC236}">
                <a16:creationId xmlns:a16="http://schemas.microsoft.com/office/drawing/2014/main" id="{445EAFE1-EED8-4E0F-96DC-EC2526C183C1}"/>
              </a:ext>
            </a:extLst>
          </p:cNvPr>
          <p:cNvPicPr>
            <a:picLocks noChangeAspect="1"/>
          </p:cNvPicPr>
          <p:nvPr/>
        </p:nvPicPr>
        <p:blipFill rotWithShape="1">
          <a:blip r:embed="rId5"/>
          <a:srcRect l="13372" r="84909" b="92631"/>
          <a:stretch/>
        </p:blipFill>
        <p:spPr>
          <a:xfrm>
            <a:off x="2640453" y="28638"/>
            <a:ext cx="603222" cy="727560"/>
          </a:xfrm>
          <a:prstGeom prst="rect">
            <a:avLst/>
          </a:prstGeom>
        </p:spPr>
      </p:pic>
      <p:pic>
        <p:nvPicPr>
          <p:cNvPr id="34" name="Picture 33">
            <a:extLst>
              <a:ext uri="{FF2B5EF4-FFF2-40B4-BE49-F238E27FC236}">
                <a16:creationId xmlns:a16="http://schemas.microsoft.com/office/drawing/2014/main" id="{82C9C482-24B3-4D44-B249-E8CFEC910D21}"/>
              </a:ext>
            </a:extLst>
          </p:cNvPr>
          <p:cNvPicPr>
            <a:picLocks noChangeAspect="1"/>
          </p:cNvPicPr>
          <p:nvPr/>
        </p:nvPicPr>
        <p:blipFill rotWithShape="1">
          <a:blip r:embed="rId6"/>
          <a:srcRect l="407" t="562" r="92300" b="97421"/>
          <a:stretch/>
        </p:blipFill>
        <p:spPr>
          <a:xfrm>
            <a:off x="2558" y="5499"/>
            <a:ext cx="1496304" cy="232805"/>
          </a:xfrm>
          <a:prstGeom prst="rect">
            <a:avLst/>
          </a:prstGeom>
        </p:spPr>
      </p:pic>
      <p:pic>
        <p:nvPicPr>
          <p:cNvPr id="35" name="Picture 34">
            <a:extLst>
              <a:ext uri="{FF2B5EF4-FFF2-40B4-BE49-F238E27FC236}">
                <a16:creationId xmlns:a16="http://schemas.microsoft.com/office/drawing/2014/main" id="{9051AC5E-6BDE-4FD6-AA44-368A790DA8D7}"/>
              </a:ext>
            </a:extLst>
          </p:cNvPr>
          <p:cNvPicPr>
            <a:picLocks noChangeAspect="1"/>
          </p:cNvPicPr>
          <p:nvPr/>
        </p:nvPicPr>
        <p:blipFill rotWithShape="1">
          <a:blip r:embed="rId7"/>
          <a:srcRect l="9682" t="6627" r="81134" b="88916"/>
          <a:stretch/>
        </p:blipFill>
        <p:spPr>
          <a:xfrm>
            <a:off x="12072" y="657700"/>
            <a:ext cx="3074027" cy="839150"/>
          </a:xfrm>
          <a:prstGeom prst="rect">
            <a:avLst/>
          </a:prstGeom>
        </p:spPr>
      </p:pic>
      <p:sp>
        <p:nvSpPr>
          <p:cNvPr id="36" name="Rectangle 35">
            <a:extLst>
              <a:ext uri="{FF2B5EF4-FFF2-40B4-BE49-F238E27FC236}">
                <a16:creationId xmlns:a16="http://schemas.microsoft.com/office/drawing/2014/main" id="{08B1FF29-DEAA-420E-B324-8660701A91A3}"/>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D453F02-B7F7-43C7-98F8-593BBA42F498}"/>
              </a:ext>
            </a:extLst>
          </p:cNvPr>
          <p:cNvSpPr/>
          <p:nvPr/>
        </p:nvSpPr>
        <p:spPr>
          <a:xfrm>
            <a:off x="101917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C732BB8F-9A7D-413A-BE0C-8A60DA018B48}"/>
              </a:ext>
            </a:extLst>
          </p:cNvPr>
          <p:cNvCxnSpPr>
            <a:cxnSpLocks/>
            <a:stCxn id="36" idx="1"/>
          </p:cNvCxnSpPr>
          <p:nvPr/>
        </p:nvCxnSpPr>
        <p:spPr>
          <a:xfrm flipH="1">
            <a:off x="1571625" y="551104"/>
            <a:ext cx="1042160" cy="1537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FBA6382-5807-4275-B571-7B5DA0586130}"/>
              </a:ext>
            </a:extLst>
          </p:cNvPr>
          <p:cNvPicPr>
            <a:picLocks noChangeAspect="1"/>
          </p:cNvPicPr>
          <p:nvPr/>
        </p:nvPicPr>
        <p:blipFill rotWithShape="1">
          <a:blip r:embed="rId8"/>
          <a:srcRect l="28981" t="25833" r="18763" b="27778"/>
          <a:stretch/>
        </p:blipFill>
        <p:spPr>
          <a:xfrm>
            <a:off x="10423187" y="563799"/>
            <a:ext cx="1281869" cy="951431"/>
          </a:xfrm>
          <a:prstGeom prst="rect">
            <a:avLst/>
          </a:prstGeom>
        </p:spPr>
      </p:pic>
      <p:pic>
        <p:nvPicPr>
          <p:cNvPr id="16" name="Picture 15">
            <a:extLst>
              <a:ext uri="{FF2B5EF4-FFF2-40B4-BE49-F238E27FC236}">
                <a16:creationId xmlns:a16="http://schemas.microsoft.com/office/drawing/2014/main" id="{74D2E8A2-5FC0-4109-932E-0F1223FCB0C9}"/>
              </a:ext>
            </a:extLst>
          </p:cNvPr>
          <p:cNvPicPr>
            <a:picLocks noChangeAspect="1"/>
          </p:cNvPicPr>
          <p:nvPr/>
        </p:nvPicPr>
        <p:blipFill rotWithShape="1">
          <a:blip r:embed="rId9"/>
          <a:srcRect l="31304" t="24444" r="19924" b="27500"/>
          <a:stretch/>
        </p:blipFill>
        <p:spPr>
          <a:xfrm>
            <a:off x="10480337" y="1623707"/>
            <a:ext cx="1196412" cy="985615"/>
          </a:xfrm>
          <a:prstGeom prst="rect">
            <a:avLst/>
          </a:prstGeom>
        </p:spPr>
      </p:pic>
      <p:pic>
        <p:nvPicPr>
          <p:cNvPr id="17" name="Picture 16">
            <a:extLst>
              <a:ext uri="{FF2B5EF4-FFF2-40B4-BE49-F238E27FC236}">
                <a16:creationId xmlns:a16="http://schemas.microsoft.com/office/drawing/2014/main" id="{BCF9FB8F-9414-49FA-8A1E-7B1E90184239}"/>
              </a:ext>
            </a:extLst>
          </p:cNvPr>
          <p:cNvPicPr>
            <a:picLocks noChangeAspect="1"/>
          </p:cNvPicPr>
          <p:nvPr/>
        </p:nvPicPr>
        <p:blipFill rotWithShape="1">
          <a:blip r:embed="rId10"/>
          <a:srcRect l="31962" t="17500" r="20195" b="28333"/>
          <a:stretch/>
        </p:blipFill>
        <p:spPr>
          <a:xfrm>
            <a:off x="10490065" y="2634086"/>
            <a:ext cx="1173622" cy="1110953"/>
          </a:xfrm>
          <a:prstGeom prst="rect">
            <a:avLst/>
          </a:prstGeom>
        </p:spPr>
      </p:pic>
      <p:pic>
        <p:nvPicPr>
          <p:cNvPr id="18" name="Picture 17">
            <a:extLst>
              <a:ext uri="{FF2B5EF4-FFF2-40B4-BE49-F238E27FC236}">
                <a16:creationId xmlns:a16="http://schemas.microsoft.com/office/drawing/2014/main" id="{0863DBF6-9329-4635-B4D7-5AA6C504F478}"/>
              </a:ext>
            </a:extLst>
          </p:cNvPr>
          <p:cNvPicPr>
            <a:picLocks noChangeAspect="1"/>
          </p:cNvPicPr>
          <p:nvPr/>
        </p:nvPicPr>
        <p:blipFill rotWithShape="1">
          <a:blip r:embed="rId11"/>
          <a:srcRect l="31188" t="16759" r="19575" b="27963"/>
          <a:stretch/>
        </p:blipFill>
        <p:spPr>
          <a:xfrm>
            <a:off x="10523301" y="3844857"/>
            <a:ext cx="1207806" cy="1133742"/>
          </a:xfrm>
          <a:prstGeom prst="rect">
            <a:avLst/>
          </a:prstGeom>
        </p:spPr>
      </p:pic>
      <p:pic>
        <p:nvPicPr>
          <p:cNvPr id="19" name="Picture 18">
            <a:extLst>
              <a:ext uri="{FF2B5EF4-FFF2-40B4-BE49-F238E27FC236}">
                <a16:creationId xmlns:a16="http://schemas.microsoft.com/office/drawing/2014/main" id="{22B3D44D-BBEE-453C-8AD9-05DB1FE46240}"/>
              </a:ext>
            </a:extLst>
          </p:cNvPr>
          <p:cNvPicPr>
            <a:picLocks noChangeAspect="1"/>
          </p:cNvPicPr>
          <p:nvPr/>
        </p:nvPicPr>
        <p:blipFill rotWithShape="1">
          <a:blip r:embed="rId12"/>
          <a:srcRect l="30182" t="15001" r="20118" b="27222"/>
          <a:stretch/>
        </p:blipFill>
        <p:spPr>
          <a:xfrm>
            <a:off x="10535054" y="4979076"/>
            <a:ext cx="1219200" cy="1185017"/>
          </a:xfrm>
          <a:prstGeom prst="rect">
            <a:avLst/>
          </a:prstGeom>
        </p:spPr>
      </p:pic>
      <p:grpSp>
        <p:nvGrpSpPr>
          <p:cNvPr id="102" name="Group 101">
            <a:extLst>
              <a:ext uri="{FF2B5EF4-FFF2-40B4-BE49-F238E27FC236}">
                <a16:creationId xmlns:a16="http://schemas.microsoft.com/office/drawing/2014/main" id="{7A3B4DE2-60B7-408C-B989-67C5C906B388}"/>
              </a:ext>
            </a:extLst>
          </p:cNvPr>
          <p:cNvGrpSpPr/>
          <p:nvPr/>
        </p:nvGrpSpPr>
        <p:grpSpPr>
          <a:xfrm>
            <a:off x="8305801" y="1047750"/>
            <a:ext cx="2054157" cy="2869406"/>
            <a:chOff x="8305801" y="1391056"/>
            <a:chExt cx="2054157" cy="2526100"/>
          </a:xfrm>
        </p:grpSpPr>
        <p:cxnSp>
          <p:nvCxnSpPr>
            <p:cNvPr id="57" name="Straight Arrow Connector 56">
              <a:extLst>
                <a:ext uri="{FF2B5EF4-FFF2-40B4-BE49-F238E27FC236}">
                  <a16:creationId xmlns:a16="http://schemas.microsoft.com/office/drawing/2014/main" id="{93896294-EEA4-479B-95CD-96E7428A43C6}"/>
                </a:ext>
              </a:extLst>
            </p:cNvPr>
            <p:cNvCxnSpPr>
              <a:cxnSpLocks/>
            </p:cNvCxnSpPr>
            <p:nvPr/>
          </p:nvCxnSpPr>
          <p:spPr>
            <a:xfrm>
              <a:off x="8934654" y="1391258"/>
              <a:ext cx="0" cy="252589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E9A8-5A94-4110-8EB6-74C8E284E309}"/>
                </a:ext>
              </a:extLst>
            </p:cNvPr>
            <p:cNvCxnSpPr>
              <a:cxnSpLocks/>
            </p:cNvCxnSpPr>
            <p:nvPr/>
          </p:nvCxnSpPr>
          <p:spPr>
            <a:xfrm flipH="1">
              <a:off x="8938260" y="1391056"/>
              <a:ext cx="142169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615D43F-C073-416B-9153-F6AD9468F1EF}"/>
                </a:ext>
              </a:extLst>
            </p:cNvPr>
            <p:cNvCxnSpPr>
              <a:cxnSpLocks/>
            </p:cNvCxnSpPr>
            <p:nvPr/>
          </p:nvCxnSpPr>
          <p:spPr>
            <a:xfrm flipH="1">
              <a:off x="8305801" y="3915181"/>
              <a:ext cx="62864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E7D909E0-3AA6-4C6D-B36D-7AAB4210FB0A}"/>
              </a:ext>
            </a:extLst>
          </p:cNvPr>
          <p:cNvGrpSpPr/>
          <p:nvPr/>
        </p:nvGrpSpPr>
        <p:grpSpPr>
          <a:xfrm>
            <a:off x="8305802" y="2095500"/>
            <a:ext cx="2054156" cy="2259806"/>
            <a:chOff x="8305802" y="2351176"/>
            <a:chExt cx="2054156" cy="2004130"/>
          </a:xfrm>
        </p:grpSpPr>
        <p:cxnSp>
          <p:nvCxnSpPr>
            <p:cNvPr id="67" name="Straight Arrow Connector 66">
              <a:extLst>
                <a:ext uri="{FF2B5EF4-FFF2-40B4-BE49-F238E27FC236}">
                  <a16:creationId xmlns:a16="http://schemas.microsoft.com/office/drawing/2014/main" id="{B606590B-CEA1-4296-985D-72BDCCD75A48}"/>
                </a:ext>
              </a:extLst>
            </p:cNvPr>
            <p:cNvCxnSpPr>
              <a:cxnSpLocks/>
            </p:cNvCxnSpPr>
            <p:nvPr/>
          </p:nvCxnSpPr>
          <p:spPr>
            <a:xfrm flipH="1">
              <a:off x="8305802" y="4349521"/>
              <a:ext cx="96916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087678-4941-4CBB-9B4F-23E5AA0E84EB}"/>
                </a:ext>
              </a:extLst>
            </p:cNvPr>
            <p:cNvCxnSpPr>
              <a:cxnSpLocks/>
            </p:cNvCxnSpPr>
            <p:nvPr/>
          </p:nvCxnSpPr>
          <p:spPr>
            <a:xfrm flipH="1">
              <a:off x="9271000" y="2351176"/>
              <a:ext cx="108895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CD951D6-B104-4EB7-97F7-DDC94AF59509}"/>
                </a:ext>
              </a:extLst>
            </p:cNvPr>
            <p:cNvCxnSpPr>
              <a:cxnSpLocks/>
            </p:cNvCxnSpPr>
            <p:nvPr/>
          </p:nvCxnSpPr>
          <p:spPr>
            <a:xfrm>
              <a:off x="9273744" y="2362200"/>
              <a:ext cx="0" cy="19931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ADA80F4-97A6-4FC2-8A8E-2481FA2FC448}"/>
              </a:ext>
            </a:extLst>
          </p:cNvPr>
          <p:cNvGrpSpPr/>
          <p:nvPr/>
        </p:nvGrpSpPr>
        <p:grpSpPr>
          <a:xfrm>
            <a:off x="8305802" y="3248026"/>
            <a:ext cx="2054156" cy="1490116"/>
            <a:chOff x="8305802" y="3581400"/>
            <a:chExt cx="2054156" cy="1156741"/>
          </a:xfrm>
        </p:grpSpPr>
        <p:cxnSp>
          <p:nvCxnSpPr>
            <p:cNvPr id="72" name="Straight Arrow Connector 71">
              <a:extLst>
                <a:ext uri="{FF2B5EF4-FFF2-40B4-BE49-F238E27FC236}">
                  <a16:creationId xmlns:a16="http://schemas.microsoft.com/office/drawing/2014/main" id="{8448136A-E8A0-4C93-B838-F8C3941A8E65}"/>
                </a:ext>
              </a:extLst>
            </p:cNvPr>
            <p:cNvCxnSpPr>
              <a:cxnSpLocks/>
            </p:cNvCxnSpPr>
            <p:nvPr/>
          </p:nvCxnSpPr>
          <p:spPr>
            <a:xfrm flipH="1">
              <a:off x="8305802" y="4738141"/>
              <a:ext cx="132079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A4089BD-AFA6-4CF1-B24C-40316D719694}"/>
                </a:ext>
              </a:extLst>
            </p:cNvPr>
            <p:cNvCxnSpPr>
              <a:cxnSpLocks/>
            </p:cNvCxnSpPr>
            <p:nvPr/>
          </p:nvCxnSpPr>
          <p:spPr>
            <a:xfrm>
              <a:off x="9622994" y="3581400"/>
              <a:ext cx="0" cy="11549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51E7E81-C247-44EF-A0CC-32F7008E0D95}"/>
                </a:ext>
              </a:extLst>
            </p:cNvPr>
            <p:cNvCxnSpPr>
              <a:cxnSpLocks/>
            </p:cNvCxnSpPr>
            <p:nvPr/>
          </p:nvCxnSpPr>
          <p:spPr>
            <a:xfrm flipH="1">
              <a:off x="9607550" y="3585616"/>
              <a:ext cx="75240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190238C-2379-4B2B-8533-D474CE7F4DA8}"/>
              </a:ext>
            </a:extLst>
          </p:cNvPr>
          <p:cNvGrpSpPr/>
          <p:nvPr/>
        </p:nvGrpSpPr>
        <p:grpSpPr>
          <a:xfrm>
            <a:off x="8305803" y="4486275"/>
            <a:ext cx="2054155" cy="688181"/>
            <a:chOff x="8305803" y="4857750"/>
            <a:chExt cx="2054155" cy="316706"/>
          </a:xfrm>
        </p:grpSpPr>
        <p:cxnSp>
          <p:nvCxnSpPr>
            <p:cNvPr id="78" name="Straight Arrow Connector 77">
              <a:extLst>
                <a:ext uri="{FF2B5EF4-FFF2-40B4-BE49-F238E27FC236}">
                  <a16:creationId xmlns:a16="http://schemas.microsoft.com/office/drawing/2014/main" id="{FF479AC8-26D9-4192-9694-6297271746D3}"/>
                </a:ext>
              </a:extLst>
            </p:cNvPr>
            <p:cNvCxnSpPr>
              <a:cxnSpLocks/>
            </p:cNvCxnSpPr>
            <p:nvPr/>
          </p:nvCxnSpPr>
          <p:spPr>
            <a:xfrm flipH="1">
              <a:off x="8305803" y="5172481"/>
              <a:ext cx="165417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883D78C-3D6D-4537-BC20-071A9ED5C7D3}"/>
                </a:ext>
              </a:extLst>
            </p:cNvPr>
            <p:cNvCxnSpPr>
              <a:cxnSpLocks/>
            </p:cNvCxnSpPr>
            <p:nvPr/>
          </p:nvCxnSpPr>
          <p:spPr>
            <a:xfrm flipH="1">
              <a:off x="9953625" y="4858156"/>
              <a:ext cx="40633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BD3C309-C5AB-472D-A691-A622A945E0CE}"/>
                </a:ext>
              </a:extLst>
            </p:cNvPr>
            <p:cNvCxnSpPr>
              <a:cxnSpLocks/>
            </p:cNvCxnSpPr>
            <p:nvPr/>
          </p:nvCxnSpPr>
          <p:spPr>
            <a:xfrm>
              <a:off x="9959544" y="4857750"/>
              <a:ext cx="0" cy="3167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189FF915-B454-4ECC-8DC6-D63B31E85FEE}"/>
              </a:ext>
            </a:extLst>
          </p:cNvPr>
          <p:cNvCxnSpPr>
            <a:cxnSpLocks/>
          </p:cNvCxnSpPr>
          <p:nvPr/>
        </p:nvCxnSpPr>
        <p:spPr>
          <a:xfrm flipH="1">
            <a:off x="8290560" y="5574436"/>
            <a:ext cx="206939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71BD968A-EE8E-4356-8271-6FDB22A2D1C6}"/>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4206284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7AEE0-7E6B-4B26-B845-24D59B1DE45E}"/>
              </a:ext>
            </a:extLst>
          </p:cNvPr>
          <p:cNvPicPr>
            <a:picLocks noChangeAspect="1"/>
          </p:cNvPicPr>
          <p:nvPr/>
        </p:nvPicPr>
        <p:blipFill rotWithShape="1">
          <a:blip r:embed="rId3"/>
          <a:srcRect l="7109" t="25139" r="19297" b="21250"/>
          <a:stretch/>
        </p:blipFill>
        <p:spPr>
          <a:xfrm>
            <a:off x="876300" y="3114269"/>
            <a:ext cx="7648574" cy="3134129"/>
          </a:xfrm>
          <a:prstGeom prst="rect">
            <a:avLst/>
          </a:prstGeom>
        </p:spPr>
      </p:pic>
      <p:sp>
        <p:nvSpPr>
          <p:cNvPr id="38" name="TextBox 37">
            <a:extLst>
              <a:ext uri="{FF2B5EF4-FFF2-40B4-BE49-F238E27FC236}">
                <a16:creationId xmlns:a16="http://schemas.microsoft.com/office/drawing/2014/main" id="{E2D7B83C-51DF-4734-81D0-1B106E01BB15}"/>
              </a:ext>
            </a:extLst>
          </p:cNvPr>
          <p:cNvSpPr txBox="1"/>
          <p:nvPr/>
        </p:nvSpPr>
        <p:spPr>
          <a:xfrm>
            <a:off x="3524250" y="6391275"/>
            <a:ext cx="2238375" cy="369332"/>
          </a:xfrm>
          <a:prstGeom prst="rect">
            <a:avLst/>
          </a:prstGeom>
          <a:noFill/>
        </p:spPr>
        <p:txBody>
          <a:bodyPr wrap="square" rtlCol="0">
            <a:spAutoFit/>
          </a:bodyPr>
          <a:lstStyle/>
          <a:p>
            <a:r>
              <a:rPr lang="en-US" dirty="0"/>
              <a:t>Set Preview to false</a:t>
            </a:r>
          </a:p>
        </p:txBody>
      </p:sp>
      <p:grpSp>
        <p:nvGrpSpPr>
          <p:cNvPr id="40" name="Group 39">
            <a:extLst>
              <a:ext uri="{FF2B5EF4-FFF2-40B4-BE49-F238E27FC236}">
                <a16:creationId xmlns:a16="http://schemas.microsoft.com/office/drawing/2014/main" id="{598833B3-BF6D-4445-A1AC-6EBFD103FA91}"/>
              </a:ext>
            </a:extLst>
          </p:cNvPr>
          <p:cNvGrpSpPr/>
          <p:nvPr/>
        </p:nvGrpSpPr>
        <p:grpSpPr>
          <a:xfrm>
            <a:off x="5534025" y="5857874"/>
            <a:ext cx="554831" cy="762003"/>
            <a:chOff x="6115050" y="5991226"/>
            <a:chExt cx="554831" cy="628651"/>
          </a:xfrm>
        </p:grpSpPr>
        <p:cxnSp>
          <p:nvCxnSpPr>
            <p:cNvPr id="45" name="Straight Arrow Connector 44">
              <a:extLst>
                <a:ext uri="{FF2B5EF4-FFF2-40B4-BE49-F238E27FC236}">
                  <a16:creationId xmlns:a16="http://schemas.microsoft.com/office/drawing/2014/main" id="{0BB5C662-6FFA-41AA-986C-0610258D0B02}"/>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C4ACF1F-3E83-4C16-888C-2A7F48E09688}"/>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3" name="TextBox 52">
            <a:extLst>
              <a:ext uri="{FF2B5EF4-FFF2-40B4-BE49-F238E27FC236}">
                <a16:creationId xmlns:a16="http://schemas.microsoft.com/office/drawing/2014/main" id="{2078BE83-CE71-4A8A-839E-7B2569BE8AEA}"/>
              </a:ext>
            </a:extLst>
          </p:cNvPr>
          <p:cNvSpPr txBox="1"/>
          <p:nvPr/>
        </p:nvSpPr>
        <p:spPr>
          <a:xfrm>
            <a:off x="6829425" y="6381750"/>
            <a:ext cx="2571750" cy="369332"/>
          </a:xfrm>
          <a:prstGeom prst="rect">
            <a:avLst/>
          </a:prstGeom>
          <a:noFill/>
        </p:spPr>
        <p:txBody>
          <a:bodyPr wrap="square" rtlCol="0">
            <a:spAutoFit/>
          </a:bodyPr>
          <a:lstStyle/>
          <a:p>
            <a:r>
              <a:rPr lang="en-US" dirty="0"/>
              <a:t>Use these to view results</a:t>
            </a:r>
          </a:p>
        </p:txBody>
      </p:sp>
      <p:sp>
        <p:nvSpPr>
          <p:cNvPr id="54" name="Rectangle 53">
            <a:extLst>
              <a:ext uri="{FF2B5EF4-FFF2-40B4-BE49-F238E27FC236}">
                <a16:creationId xmlns:a16="http://schemas.microsoft.com/office/drawing/2014/main" id="{E52AFBE9-EAF9-463C-8C0C-7B8FE659C491}"/>
              </a:ext>
            </a:extLst>
          </p:cNvPr>
          <p:cNvSpPr/>
          <p:nvPr/>
        </p:nvSpPr>
        <p:spPr>
          <a:xfrm>
            <a:off x="7644723" y="3649276"/>
            <a:ext cx="1013501" cy="220980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2A9AB931-A7F3-4AA5-B856-38A5AFB35837}"/>
              </a:ext>
            </a:extLst>
          </p:cNvPr>
          <p:cNvCxnSpPr>
            <a:cxnSpLocks/>
          </p:cNvCxnSpPr>
          <p:nvPr/>
        </p:nvCxnSpPr>
        <p:spPr>
          <a:xfrm flipV="1">
            <a:off x="8186430" y="5906701"/>
            <a:ext cx="0" cy="485776"/>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5E064FB5-5F13-4EDC-803C-ED177B05E9EA}"/>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32" name="Picture 31">
            <a:extLst>
              <a:ext uri="{FF2B5EF4-FFF2-40B4-BE49-F238E27FC236}">
                <a16:creationId xmlns:a16="http://schemas.microsoft.com/office/drawing/2014/main" id="{445EAFE1-EED8-4E0F-96DC-EC2526C183C1}"/>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34" name="Picture 33">
            <a:extLst>
              <a:ext uri="{FF2B5EF4-FFF2-40B4-BE49-F238E27FC236}">
                <a16:creationId xmlns:a16="http://schemas.microsoft.com/office/drawing/2014/main" id="{82C9C482-24B3-4D44-B249-E8CFEC910D21}"/>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pic>
        <p:nvPicPr>
          <p:cNvPr id="35" name="Picture 34">
            <a:extLst>
              <a:ext uri="{FF2B5EF4-FFF2-40B4-BE49-F238E27FC236}">
                <a16:creationId xmlns:a16="http://schemas.microsoft.com/office/drawing/2014/main" id="{9051AC5E-6BDE-4FD6-AA44-368A790DA8D7}"/>
              </a:ext>
            </a:extLst>
          </p:cNvPr>
          <p:cNvPicPr>
            <a:picLocks noChangeAspect="1"/>
          </p:cNvPicPr>
          <p:nvPr/>
        </p:nvPicPr>
        <p:blipFill rotWithShape="1">
          <a:blip r:embed="rId6"/>
          <a:srcRect l="9682" t="6627" r="81134" b="88916"/>
          <a:stretch/>
        </p:blipFill>
        <p:spPr>
          <a:xfrm>
            <a:off x="12072" y="657700"/>
            <a:ext cx="3074027" cy="839150"/>
          </a:xfrm>
          <a:prstGeom prst="rect">
            <a:avLst/>
          </a:prstGeom>
        </p:spPr>
      </p:pic>
      <p:sp>
        <p:nvSpPr>
          <p:cNvPr id="36" name="Rectangle 35">
            <a:extLst>
              <a:ext uri="{FF2B5EF4-FFF2-40B4-BE49-F238E27FC236}">
                <a16:creationId xmlns:a16="http://schemas.microsoft.com/office/drawing/2014/main" id="{08B1FF29-DEAA-420E-B324-8660701A91A3}"/>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D453F02-B7F7-43C7-98F8-593BBA42F498}"/>
              </a:ext>
            </a:extLst>
          </p:cNvPr>
          <p:cNvSpPr/>
          <p:nvPr/>
        </p:nvSpPr>
        <p:spPr>
          <a:xfrm>
            <a:off x="152400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C732BB8F-9A7D-413A-BE0C-8A60DA018B48}"/>
              </a:ext>
            </a:extLst>
          </p:cNvPr>
          <p:cNvCxnSpPr>
            <a:cxnSpLocks/>
            <a:stCxn id="36" idx="1"/>
          </p:cNvCxnSpPr>
          <p:nvPr/>
        </p:nvCxnSpPr>
        <p:spPr>
          <a:xfrm flipH="1">
            <a:off x="2066925" y="551104"/>
            <a:ext cx="546860" cy="2108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7A3B4DE2-60B7-408C-B989-67C5C906B388}"/>
              </a:ext>
            </a:extLst>
          </p:cNvPr>
          <p:cNvGrpSpPr/>
          <p:nvPr/>
        </p:nvGrpSpPr>
        <p:grpSpPr>
          <a:xfrm>
            <a:off x="8305801" y="1047750"/>
            <a:ext cx="2054157" cy="2869406"/>
            <a:chOff x="8305801" y="1391056"/>
            <a:chExt cx="2054157" cy="2526100"/>
          </a:xfrm>
        </p:grpSpPr>
        <p:cxnSp>
          <p:nvCxnSpPr>
            <p:cNvPr id="57" name="Straight Arrow Connector 56">
              <a:extLst>
                <a:ext uri="{FF2B5EF4-FFF2-40B4-BE49-F238E27FC236}">
                  <a16:creationId xmlns:a16="http://schemas.microsoft.com/office/drawing/2014/main" id="{93896294-EEA4-479B-95CD-96E7428A43C6}"/>
                </a:ext>
              </a:extLst>
            </p:cNvPr>
            <p:cNvCxnSpPr>
              <a:cxnSpLocks/>
            </p:cNvCxnSpPr>
            <p:nvPr/>
          </p:nvCxnSpPr>
          <p:spPr>
            <a:xfrm>
              <a:off x="8934654" y="1391258"/>
              <a:ext cx="0" cy="2525898"/>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043E9A8-5A94-4110-8EB6-74C8E284E309}"/>
                </a:ext>
              </a:extLst>
            </p:cNvPr>
            <p:cNvCxnSpPr>
              <a:cxnSpLocks/>
            </p:cNvCxnSpPr>
            <p:nvPr/>
          </p:nvCxnSpPr>
          <p:spPr>
            <a:xfrm flipH="1">
              <a:off x="8938260" y="1391056"/>
              <a:ext cx="142169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615D43F-C073-416B-9153-F6AD9468F1EF}"/>
                </a:ext>
              </a:extLst>
            </p:cNvPr>
            <p:cNvCxnSpPr>
              <a:cxnSpLocks/>
            </p:cNvCxnSpPr>
            <p:nvPr/>
          </p:nvCxnSpPr>
          <p:spPr>
            <a:xfrm flipH="1">
              <a:off x="8305801" y="3915181"/>
              <a:ext cx="62864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E7D909E0-3AA6-4C6D-B36D-7AAB4210FB0A}"/>
              </a:ext>
            </a:extLst>
          </p:cNvPr>
          <p:cNvGrpSpPr/>
          <p:nvPr/>
        </p:nvGrpSpPr>
        <p:grpSpPr>
          <a:xfrm>
            <a:off x="8305802" y="2095500"/>
            <a:ext cx="2054156" cy="2259806"/>
            <a:chOff x="8305802" y="2351176"/>
            <a:chExt cx="2054156" cy="2004130"/>
          </a:xfrm>
        </p:grpSpPr>
        <p:cxnSp>
          <p:nvCxnSpPr>
            <p:cNvPr id="67" name="Straight Arrow Connector 66">
              <a:extLst>
                <a:ext uri="{FF2B5EF4-FFF2-40B4-BE49-F238E27FC236}">
                  <a16:creationId xmlns:a16="http://schemas.microsoft.com/office/drawing/2014/main" id="{B606590B-CEA1-4296-985D-72BDCCD75A48}"/>
                </a:ext>
              </a:extLst>
            </p:cNvPr>
            <p:cNvCxnSpPr>
              <a:cxnSpLocks/>
            </p:cNvCxnSpPr>
            <p:nvPr/>
          </p:nvCxnSpPr>
          <p:spPr>
            <a:xfrm flipH="1">
              <a:off x="8305802" y="4349521"/>
              <a:ext cx="96916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31087678-4941-4CBB-9B4F-23E5AA0E84EB}"/>
                </a:ext>
              </a:extLst>
            </p:cNvPr>
            <p:cNvCxnSpPr>
              <a:cxnSpLocks/>
            </p:cNvCxnSpPr>
            <p:nvPr/>
          </p:nvCxnSpPr>
          <p:spPr>
            <a:xfrm flipH="1">
              <a:off x="9271000" y="2351176"/>
              <a:ext cx="108895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CD951D6-B104-4EB7-97F7-DDC94AF59509}"/>
                </a:ext>
              </a:extLst>
            </p:cNvPr>
            <p:cNvCxnSpPr>
              <a:cxnSpLocks/>
            </p:cNvCxnSpPr>
            <p:nvPr/>
          </p:nvCxnSpPr>
          <p:spPr>
            <a:xfrm>
              <a:off x="9273744" y="2362200"/>
              <a:ext cx="0" cy="19931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2ADA80F4-97A6-4FC2-8A8E-2481FA2FC448}"/>
              </a:ext>
            </a:extLst>
          </p:cNvPr>
          <p:cNvGrpSpPr/>
          <p:nvPr/>
        </p:nvGrpSpPr>
        <p:grpSpPr>
          <a:xfrm>
            <a:off x="8305802" y="3248026"/>
            <a:ext cx="2054156" cy="1490116"/>
            <a:chOff x="8305802" y="3581400"/>
            <a:chExt cx="2054156" cy="1156741"/>
          </a:xfrm>
        </p:grpSpPr>
        <p:cxnSp>
          <p:nvCxnSpPr>
            <p:cNvPr id="72" name="Straight Arrow Connector 71">
              <a:extLst>
                <a:ext uri="{FF2B5EF4-FFF2-40B4-BE49-F238E27FC236}">
                  <a16:creationId xmlns:a16="http://schemas.microsoft.com/office/drawing/2014/main" id="{8448136A-E8A0-4C93-B838-F8C3941A8E65}"/>
                </a:ext>
              </a:extLst>
            </p:cNvPr>
            <p:cNvCxnSpPr>
              <a:cxnSpLocks/>
            </p:cNvCxnSpPr>
            <p:nvPr/>
          </p:nvCxnSpPr>
          <p:spPr>
            <a:xfrm flipH="1">
              <a:off x="8305802" y="4738141"/>
              <a:ext cx="132079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A4089BD-AFA6-4CF1-B24C-40316D719694}"/>
                </a:ext>
              </a:extLst>
            </p:cNvPr>
            <p:cNvCxnSpPr>
              <a:cxnSpLocks/>
            </p:cNvCxnSpPr>
            <p:nvPr/>
          </p:nvCxnSpPr>
          <p:spPr>
            <a:xfrm>
              <a:off x="9622994" y="3581400"/>
              <a:ext cx="0" cy="11549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51E7E81-C247-44EF-A0CC-32F7008E0D95}"/>
                </a:ext>
              </a:extLst>
            </p:cNvPr>
            <p:cNvCxnSpPr>
              <a:cxnSpLocks/>
            </p:cNvCxnSpPr>
            <p:nvPr/>
          </p:nvCxnSpPr>
          <p:spPr>
            <a:xfrm flipH="1">
              <a:off x="9607550" y="3585616"/>
              <a:ext cx="75240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8190238C-2379-4B2B-8533-D474CE7F4DA8}"/>
              </a:ext>
            </a:extLst>
          </p:cNvPr>
          <p:cNvGrpSpPr/>
          <p:nvPr/>
        </p:nvGrpSpPr>
        <p:grpSpPr>
          <a:xfrm>
            <a:off x="8305803" y="4486275"/>
            <a:ext cx="2054155" cy="688181"/>
            <a:chOff x="8305803" y="4857750"/>
            <a:chExt cx="2054155" cy="316706"/>
          </a:xfrm>
        </p:grpSpPr>
        <p:cxnSp>
          <p:nvCxnSpPr>
            <p:cNvPr id="78" name="Straight Arrow Connector 77">
              <a:extLst>
                <a:ext uri="{FF2B5EF4-FFF2-40B4-BE49-F238E27FC236}">
                  <a16:creationId xmlns:a16="http://schemas.microsoft.com/office/drawing/2014/main" id="{FF479AC8-26D9-4192-9694-6297271746D3}"/>
                </a:ext>
              </a:extLst>
            </p:cNvPr>
            <p:cNvCxnSpPr>
              <a:cxnSpLocks/>
            </p:cNvCxnSpPr>
            <p:nvPr/>
          </p:nvCxnSpPr>
          <p:spPr>
            <a:xfrm flipH="1">
              <a:off x="8305803" y="5172481"/>
              <a:ext cx="1654172"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883D78C-3D6D-4537-BC20-071A9ED5C7D3}"/>
                </a:ext>
              </a:extLst>
            </p:cNvPr>
            <p:cNvCxnSpPr>
              <a:cxnSpLocks/>
            </p:cNvCxnSpPr>
            <p:nvPr/>
          </p:nvCxnSpPr>
          <p:spPr>
            <a:xfrm flipH="1">
              <a:off x="9953625" y="4858156"/>
              <a:ext cx="406333"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BD3C309-C5AB-472D-A691-A622A945E0CE}"/>
                </a:ext>
              </a:extLst>
            </p:cNvPr>
            <p:cNvCxnSpPr>
              <a:cxnSpLocks/>
            </p:cNvCxnSpPr>
            <p:nvPr/>
          </p:nvCxnSpPr>
          <p:spPr>
            <a:xfrm>
              <a:off x="9959544" y="4857750"/>
              <a:ext cx="0" cy="316706"/>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189FF915-B454-4ECC-8DC6-D63B31E85FEE}"/>
              </a:ext>
            </a:extLst>
          </p:cNvPr>
          <p:cNvCxnSpPr>
            <a:cxnSpLocks/>
          </p:cNvCxnSpPr>
          <p:nvPr/>
        </p:nvCxnSpPr>
        <p:spPr>
          <a:xfrm flipH="1">
            <a:off x="8290560" y="5574436"/>
            <a:ext cx="206939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24262F4-683E-4822-A488-1372B47CAD8A}"/>
              </a:ext>
            </a:extLst>
          </p:cNvPr>
          <p:cNvPicPr>
            <a:picLocks noChangeAspect="1"/>
          </p:cNvPicPr>
          <p:nvPr/>
        </p:nvPicPr>
        <p:blipFill rotWithShape="1">
          <a:blip r:embed="rId7"/>
          <a:srcRect l="21091" t="16829" r="24339" b="6035"/>
          <a:stretch/>
        </p:blipFill>
        <p:spPr>
          <a:xfrm>
            <a:off x="10526630" y="4935151"/>
            <a:ext cx="1177046" cy="1391056"/>
          </a:xfrm>
          <a:prstGeom prst="rect">
            <a:avLst/>
          </a:prstGeom>
        </p:spPr>
      </p:pic>
      <p:pic>
        <p:nvPicPr>
          <p:cNvPr id="7" name="Picture 6">
            <a:extLst>
              <a:ext uri="{FF2B5EF4-FFF2-40B4-BE49-F238E27FC236}">
                <a16:creationId xmlns:a16="http://schemas.microsoft.com/office/drawing/2014/main" id="{2CF82E34-4282-4FD1-8CBA-587A145BD2C4}"/>
              </a:ext>
            </a:extLst>
          </p:cNvPr>
          <p:cNvPicPr>
            <a:picLocks noChangeAspect="1"/>
          </p:cNvPicPr>
          <p:nvPr/>
        </p:nvPicPr>
        <p:blipFill rotWithShape="1">
          <a:blip r:embed="rId8"/>
          <a:srcRect l="22905" t="18437" r="23878" b="6585"/>
          <a:stretch/>
        </p:blipFill>
        <p:spPr>
          <a:xfrm>
            <a:off x="10536764" y="3602462"/>
            <a:ext cx="1147864" cy="1352146"/>
          </a:xfrm>
          <a:prstGeom prst="rect">
            <a:avLst/>
          </a:prstGeom>
        </p:spPr>
      </p:pic>
      <p:pic>
        <p:nvPicPr>
          <p:cNvPr id="8" name="Picture 7">
            <a:extLst>
              <a:ext uri="{FF2B5EF4-FFF2-40B4-BE49-F238E27FC236}">
                <a16:creationId xmlns:a16="http://schemas.microsoft.com/office/drawing/2014/main" id="{E60EB286-CAEE-49AE-9D64-90511C654653}"/>
              </a:ext>
            </a:extLst>
          </p:cNvPr>
          <p:cNvPicPr>
            <a:picLocks noChangeAspect="1"/>
          </p:cNvPicPr>
          <p:nvPr/>
        </p:nvPicPr>
        <p:blipFill rotWithShape="1">
          <a:blip r:embed="rId9"/>
          <a:srcRect l="22568" t="18146" r="23313" b="7955"/>
          <a:stretch/>
        </p:blipFill>
        <p:spPr>
          <a:xfrm>
            <a:off x="10498647" y="2294709"/>
            <a:ext cx="1167319" cy="1332689"/>
          </a:xfrm>
          <a:prstGeom prst="rect">
            <a:avLst/>
          </a:prstGeom>
        </p:spPr>
      </p:pic>
      <p:pic>
        <p:nvPicPr>
          <p:cNvPr id="9" name="Picture 8">
            <a:extLst>
              <a:ext uri="{FF2B5EF4-FFF2-40B4-BE49-F238E27FC236}">
                <a16:creationId xmlns:a16="http://schemas.microsoft.com/office/drawing/2014/main" id="{8FF85D7E-5BBD-43F7-9666-18208DB451C3}"/>
              </a:ext>
            </a:extLst>
          </p:cNvPr>
          <p:cNvPicPr>
            <a:picLocks noChangeAspect="1"/>
          </p:cNvPicPr>
          <p:nvPr/>
        </p:nvPicPr>
        <p:blipFill rotWithShape="1">
          <a:blip r:embed="rId10"/>
          <a:srcRect l="21852" t="32889" r="24479" b="6158"/>
          <a:stretch/>
        </p:blipFill>
        <p:spPr>
          <a:xfrm>
            <a:off x="10496215" y="1253850"/>
            <a:ext cx="1157592" cy="1099227"/>
          </a:xfrm>
          <a:prstGeom prst="rect">
            <a:avLst/>
          </a:prstGeom>
        </p:spPr>
      </p:pic>
      <p:pic>
        <p:nvPicPr>
          <p:cNvPr id="10" name="Picture 9">
            <a:extLst>
              <a:ext uri="{FF2B5EF4-FFF2-40B4-BE49-F238E27FC236}">
                <a16:creationId xmlns:a16="http://schemas.microsoft.com/office/drawing/2014/main" id="{A1D59AD6-7323-49B3-BD99-E7FEA2D46A08}"/>
              </a:ext>
            </a:extLst>
          </p:cNvPr>
          <p:cNvPicPr>
            <a:picLocks noChangeAspect="1"/>
          </p:cNvPicPr>
          <p:nvPr/>
        </p:nvPicPr>
        <p:blipFill rotWithShape="1">
          <a:blip r:embed="rId11"/>
          <a:srcRect l="20744" t="44105" r="25136" b="5730"/>
          <a:stretch/>
        </p:blipFill>
        <p:spPr>
          <a:xfrm>
            <a:off x="10486487" y="392954"/>
            <a:ext cx="1167320" cy="904672"/>
          </a:xfrm>
          <a:prstGeom prst="rect">
            <a:avLst/>
          </a:prstGeom>
        </p:spPr>
      </p:pic>
      <p:pic>
        <p:nvPicPr>
          <p:cNvPr id="11" name="Picture 10">
            <a:extLst>
              <a:ext uri="{FF2B5EF4-FFF2-40B4-BE49-F238E27FC236}">
                <a16:creationId xmlns:a16="http://schemas.microsoft.com/office/drawing/2014/main" id="{A8BE3D74-AAF4-4B49-8EE9-6C264DD2CC3F}"/>
              </a:ext>
            </a:extLst>
          </p:cNvPr>
          <p:cNvPicPr>
            <a:picLocks noChangeAspect="1"/>
          </p:cNvPicPr>
          <p:nvPr/>
        </p:nvPicPr>
        <p:blipFill rotWithShape="1">
          <a:blip r:embed="rId12"/>
          <a:srcRect l="9125" t="34299" r="5126" b="34646"/>
          <a:stretch/>
        </p:blipFill>
        <p:spPr>
          <a:xfrm>
            <a:off x="3625324" y="1163456"/>
            <a:ext cx="4899550" cy="1483603"/>
          </a:xfrm>
          <a:prstGeom prst="rect">
            <a:avLst/>
          </a:prstGeom>
        </p:spPr>
      </p:pic>
      <p:sp>
        <p:nvSpPr>
          <p:cNvPr id="42" name="TextBox 41">
            <a:extLst>
              <a:ext uri="{FF2B5EF4-FFF2-40B4-BE49-F238E27FC236}">
                <a16:creationId xmlns:a16="http://schemas.microsoft.com/office/drawing/2014/main" id="{8A13521F-8E8D-4635-B42D-C74BF1B4A872}"/>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2751061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F45D845-C60C-4C8F-835C-47059A3C9279}"/>
              </a:ext>
            </a:extLst>
          </p:cNvPr>
          <p:cNvPicPr>
            <a:picLocks noChangeAspect="1"/>
          </p:cNvPicPr>
          <p:nvPr/>
        </p:nvPicPr>
        <p:blipFill rotWithShape="1">
          <a:blip r:embed="rId3"/>
          <a:srcRect t="1740" r="92463" b="93432"/>
          <a:stretch/>
        </p:blipFill>
        <p:spPr>
          <a:xfrm>
            <a:off x="0" y="200499"/>
            <a:ext cx="2645898" cy="476689"/>
          </a:xfrm>
          <a:prstGeom prst="rect">
            <a:avLst/>
          </a:prstGeom>
        </p:spPr>
      </p:pic>
      <p:pic>
        <p:nvPicPr>
          <p:cNvPr id="27" name="Picture 26">
            <a:extLst>
              <a:ext uri="{FF2B5EF4-FFF2-40B4-BE49-F238E27FC236}">
                <a16:creationId xmlns:a16="http://schemas.microsoft.com/office/drawing/2014/main" id="{C56E2424-7A55-4C22-90AA-FF5B09D8895D}"/>
              </a:ext>
            </a:extLst>
          </p:cNvPr>
          <p:cNvPicPr>
            <a:picLocks noChangeAspect="1"/>
          </p:cNvPicPr>
          <p:nvPr/>
        </p:nvPicPr>
        <p:blipFill rotWithShape="1">
          <a:blip r:embed="rId3"/>
          <a:srcRect l="13372" r="84909" b="92631"/>
          <a:stretch/>
        </p:blipFill>
        <p:spPr>
          <a:xfrm>
            <a:off x="2640453" y="28638"/>
            <a:ext cx="603222" cy="727560"/>
          </a:xfrm>
          <a:prstGeom prst="rect">
            <a:avLst/>
          </a:prstGeom>
        </p:spPr>
      </p:pic>
      <p:pic>
        <p:nvPicPr>
          <p:cNvPr id="28" name="Picture 27">
            <a:extLst>
              <a:ext uri="{FF2B5EF4-FFF2-40B4-BE49-F238E27FC236}">
                <a16:creationId xmlns:a16="http://schemas.microsoft.com/office/drawing/2014/main" id="{88BD849E-111C-42F7-A01F-CF7A8E784DC8}"/>
              </a:ext>
            </a:extLst>
          </p:cNvPr>
          <p:cNvPicPr>
            <a:picLocks noChangeAspect="1"/>
          </p:cNvPicPr>
          <p:nvPr/>
        </p:nvPicPr>
        <p:blipFill rotWithShape="1">
          <a:blip r:embed="rId4"/>
          <a:srcRect l="407" t="562" r="92300" b="97421"/>
          <a:stretch/>
        </p:blipFill>
        <p:spPr>
          <a:xfrm>
            <a:off x="2558" y="5499"/>
            <a:ext cx="1496304" cy="232805"/>
          </a:xfrm>
          <a:prstGeom prst="rect">
            <a:avLst/>
          </a:prstGeom>
        </p:spPr>
      </p:pic>
      <p:pic>
        <p:nvPicPr>
          <p:cNvPr id="31" name="Picture 30">
            <a:extLst>
              <a:ext uri="{FF2B5EF4-FFF2-40B4-BE49-F238E27FC236}">
                <a16:creationId xmlns:a16="http://schemas.microsoft.com/office/drawing/2014/main" id="{F0F10262-7E69-4F0C-83B0-ED3FA117211A}"/>
              </a:ext>
            </a:extLst>
          </p:cNvPr>
          <p:cNvPicPr>
            <a:picLocks noChangeAspect="1"/>
          </p:cNvPicPr>
          <p:nvPr/>
        </p:nvPicPr>
        <p:blipFill rotWithShape="1">
          <a:blip r:embed="rId5"/>
          <a:srcRect l="9682" t="6627" r="81134" b="88916"/>
          <a:stretch/>
        </p:blipFill>
        <p:spPr>
          <a:xfrm>
            <a:off x="12072" y="657700"/>
            <a:ext cx="3074027" cy="839150"/>
          </a:xfrm>
          <a:prstGeom prst="rect">
            <a:avLst/>
          </a:prstGeom>
        </p:spPr>
      </p:pic>
      <p:sp>
        <p:nvSpPr>
          <p:cNvPr id="34" name="Rectangle 33">
            <a:extLst>
              <a:ext uri="{FF2B5EF4-FFF2-40B4-BE49-F238E27FC236}">
                <a16:creationId xmlns:a16="http://schemas.microsoft.com/office/drawing/2014/main" id="{FC2D4E33-A910-4EFC-AB18-8BAC813BCFE5}"/>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63BF31-CA03-4356-9BA4-E1211C91DFD6}"/>
              </a:ext>
            </a:extLst>
          </p:cNvPr>
          <p:cNvSpPr/>
          <p:nvPr/>
        </p:nvSpPr>
        <p:spPr>
          <a:xfrm>
            <a:off x="2000342"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BDDCFAC4-381A-4719-8CDD-C1AC36D58E9C}"/>
              </a:ext>
            </a:extLst>
          </p:cNvPr>
          <p:cNvCxnSpPr>
            <a:cxnSpLocks/>
          </p:cNvCxnSpPr>
          <p:nvPr/>
        </p:nvCxnSpPr>
        <p:spPr>
          <a:xfrm flipH="1">
            <a:off x="2571182" y="1007436"/>
            <a:ext cx="1086419" cy="425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A6D1FA7-0611-4434-9A69-C42237CA828F}"/>
              </a:ext>
            </a:extLst>
          </p:cNvPr>
          <p:cNvCxnSpPr>
            <a:cxnSpLocks/>
          </p:cNvCxnSpPr>
          <p:nvPr/>
        </p:nvCxnSpPr>
        <p:spPr>
          <a:xfrm flipH="1">
            <a:off x="3243675" y="588961"/>
            <a:ext cx="413925" cy="1620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12C72C-D61D-4E0C-95BD-4A5F10876B67}"/>
              </a:ext>
            </a:extLst>
          </p:cNvPr>
          <p:cNvCxnSpPr>
            <a:cxnSpLocks/>
          </p:cNvCxnSpPr>
          <p:nvPr/>
        </p:nvCxnSpPr>
        <p:spPr>
          <a:xfrm>
            <a:off x="3657600" y="574138"/>
            <a:ext cx="0" cy="44918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1ADD9C4-8F30-4EB5-A0DF-A647E3C7E34C}"/>
              </a:ext>
            </a:extLst>
          </p:cNvPr>
          <p:cNvPicPr>
            <a:picLocks noChangeAspect="1"/>
          </p:cNvPicPr>
          <p:nvPr/>
        </p:nvPicPr>
        <p:blipFill rotWithShape="1">
          <a:blip r:embed="rId6"/>
          <a:srcRect l="10983" t="34484" r="8196" b="33148"/>
          <a:stretch/>
        </p:blipFill>
        <p:spPr>
          <a:xfrm>
            <a:off x="4557153" y="1302997"/>
            <a:ext cx="4450632" cy="1490239"/>
          </a:xfrm>
          <a:prstGeom prst="rect">
            <a:avLst/>
          </a:prstGeom>
        </p:spPr>
      </p:pic>
      <p:pic>
        <p:nvPicPr>
          <p:cNvPr id="5" name="Picture 4">
            <a:extLst>
              <a:ext uri="{FF2B5EF4-FFF2-40B4-BE49-F238E27FC236}">
                <a16:creationId xmlns:a16="http://schemas.microsoft.com/office/drawing/2014/main" id="{78E4B2DF-311A-4C7C-954C-CA8044FDE14E}"/>
              </a:ext>
            </a:extLst>
          </p:cNvPr>
          <p:cNvPicPr>
            <a:picLocks noChangeAspect="1"/>
          </p:cNvPicPr>
          <p:nvPr/>
        </p:nvPicPr>
        <p:blipFill rotWithShape="1">
          <a:blip r:embed="rId7"/>
          <a:srcRect l="625" t="25234" r="1251" b="30000"/>
          <a:stretch/>
        </p:blipFill>
        <p:spPr>
          <a:xfrm>
            <a:off x="1219200" y="3782284"/>
            <a:ext cx="8305795" cy="2131400"/>
          </a:xfrm>
          <a:prstGeom prst="rect">
            <a:avLst/>
          </a:prstGeom>
        </p:spPr>
      </p:pic>
      <p:pic>
        <p:nvPicPr>
          <p:cNvPr id="6" name="Picture 5">
            <a:extLst>
              <a:ext uri="{FF2B5EF4-FFF2-40B4-BE49-F238E27FC236}">
                <a16:creationId xmlns:a16="http://schemas.microsoft.com/office/drawing/2014/main" id="{DB233A14-9741-4CB6-AE38-E2E2F23CB0AB}"/>
              </a:ext>
            </a:extLst>
          </p:cNvPr>
          <p:cNvPicPr>
            <a:picLocks noChangeAspect="1"/>
          </p:cNvPicPr>
          <p:nvPr/>
        </p:nvPicPr>
        <p:blipFill rotWithShape="1">
          <a:blip r:embed="rId8"/>
          <a:srcRect l="38486" t="9590" r="27705" b="15556"/>
          <a:stretch/>
        </p:blipFill>
        <p:spPr>
          <a:xfrm>
            <a:off x="10334738" y="4145575"/>
            <a:ext cx="1276124" cy="2362200"/>
          </a:xfrm>
          <a:prstGeom prst="rect">
            <a:avLst/>
          </a:prstGeom>
        </p:spPr>
      </p:pic>
      <p:pic>
        <p:nvPicPr>
          <p:cNvPr id="7" name="Picture 6">
            <a:extLst>
              <a:ext uri="{FF2B5EF4-FFF2-40B4-BE49-F238E27FC236}">
                <a16:creationId xmlns:a16="http://schemas.microsoft.com/office/drawing/2014/main" id="{3788A5C4-515A-4868-BD77-35C4E48ED46B}"/>
              </a:ext>
            </a:extLst>
          </p:cNvPr>
          <p:cNvPicPr>
            <a:picLocks noChangeAspect="1"/>
          </p:cNvPicPr>
          <p:nvPr/>
        </p:nvPicPr>
        <p:blipFill rotWithShape="1">
          <a:blip r:embed="rId9"/>
          <a:srcRect l="38206" t="12222" r="28634" b="15556"/>
          <a:stretch/>
        </p:blipFill>
        <p:spPr>
          <a:xfrm>
            <a:off x="10210800" y="1302997"/>
            <a:ext cx="1400062" cy="2549502"/>
          </a:xfrm>
          <a:prstGeom prst="rect">
            <a:avLst/>
          </a:prstGeom>
        </p:spPr>
      </p:pic>
      <p:grpSp>
        <p:nvGrpSpPr>
          <p:cNvPr id="16" name="Group 15">
            <a:extLst>
              <a:ext uri="{FF2B5EF4-FFF2-40B4-BE49-F238E27FC236}">
                <a16:creationId xmlns:a16="http://schemas.microsoft.com/office/drawing/2014/main" id="{211A27D4-7E87-4BC9-868C-F720026C6061}"/>
              </a:ext>
            </a:extLst>
          </p:cNvPr>
          <p:cNvGrpSpPr/>
          <p:nvPr/>
        </p:nvGrpSpPr>
        <p:grpSpPr>
          <a:xfrm>
            <a:off x="6477003" y="2943226"/>
            <a:ext cx="3882956" cy="1399835"/>
            <a:chOff x="6477003" y="2943226"/>
            <a:chExt cx="3882956" cy="1399835"/>
          </a:xfrm>
        </p:grpSpPr>
        <p:cxnSp>
          <p:nvCxnSpPr>
            <p:cNvPr id="18" name="Straight Arrow Connector 17">
              <a:extLst>
                <a:ext uri="{FF2B5EF4-FFF2-40B4-BE49-F238E27FC236}">
                  <a16:creationId xmlns:a16="http://schemas.microsoft.com/office/drawing/2014/main" id="{65DD034E-267D-4591-A304-E49631B4EDD2}"/>
                </a:ext>
              </a:extLst>
            </p:cNvPr>
            <p:cNvCxnSpPr>
              <a:cxnSpLocks/>
            </p:cNvCxnSpPr>
            <p:nvPr/>
          </p:nvCxnSpPr>
          <p:spPr>
            <a:xfrm>
              <a:off x="9829800" y="2943338"/>
              <a:ext cx="0" cy="139972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DB52FA4-AD50-4FF7-84CC-3BD7D146FF1C}"/>
                </a:ext>
              </a:extLst>
            </p:cNvPr>
            <p:cNvCxnSpPr>
              <a:cxnSpLocks/>
            </p:cNvCxnSpPr>
            <p:nvPr/>
          </p:nvCxnSpPr>
          <p:spPr>
            <a:xfrm flipH="1">
              <a:off x="9829800" y="2943226"/>
              <a:ext cx="530159"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2273D7-2DCD-44D5-A11E-1A11C0E5324B}"/>
                </a:ext>
              </a:extLst>
            </p:cNvPr>
            <p:cNvCxnSpPr>
              <a:cxnSpLocks/>
            </p:cNvCxnSpPr>
            <p:nvPr/>
          </p:nvCxnSpPr>
          <p:spPr>
            <a:xfrm flipH="1">
              <a:off x="6477003" y="4341967"/>
              <a:ext cx="335279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33AB11C9-64E8-44CA-8CC7-7DAA93FDB628}"/>
              </a:ext>
            </a:extLst>
          </p:cNvPr>
          <p:cNvCxnSpPr>
            <a:cxnSpLocks/>
          </p:cNvCxnSpPr>
          <p:nvPr/>
        </p:nvCxnSpPr>
        <p:spPr>
          <a:xfrm flipH="1">
            <a:off x="6515100" y="4610100"/>
            <a:ext cx="33147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8356C34-4DC9-4F91-A700-36D57F3302C2}"/>
              </a:ext>
            </a:extLst>
          </p:cNvPr>
          <p:cNvCxnSpPr>
            <a:cxnSpLocks/>
          </p:cNvCxnSpPr>
          <p:nvPr/>
        </p:nvCxnSpPr>
        <p:spPr>
          <a:xfrm>
            <a:off x="9829800" y="4610100"/>
            <a:ext cx="0" cy="64770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8296499-C4D4-4DB8-9CFC-9A9AF6D7E626}"/>
              </a:ext>
            </a:extLst>
          </p:cNvPr>
          <p:cNvCxnSpPr>
            <a:cxnSpLocks/>
          </p:cNvCxnSpPr>
          <p:nvPr/>
        </p:nvCxnSpPr>
        <p:spPr>
          <a:xfrm flipH="1">
            <a:off x="9829800" y="5257800"/>
            <a:ext cx="504938" cy="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DA127AD-3F01-4F54-9DEE-FCA10BC52A25}"/>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4239065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7A0865-04F8-4B19-9ADB-717EA8C9D090}"/>
              </a:ext>
            </a:extLst>
          </p:cNvPr>
          <p:cNvPicPr>
            <a:picLocks noChangeAspect="1"/>
          </p:cNvPicPr>
          <p:nvPr/>
        </p:nvPicPr>
        <p:blipFill rotWithShape="1">
          <a:blip r:embed="rId3"/>
          <a:srcRect l="4733" t="13616" r="11184"/>
          <a:stretch/>
        </p:blipFill>
        <p:spPr>
          <a:xfrm>
            <a:off x="3107448" y="868444"/>
            <a:ext cx="3604019" cy="2962102"/>
          </a:xfrm>
          <a:prstGeom prst="rect">
            <a:avLst/>
          </a:prstGeom>
        </p:spPr>
      </p:pic>
      <p:pic>
        <p:nvPicPr>
          <p:cNvPr id="7" name="Picture 6">
            <a:extLst>
              <a:ext uri="{FF2B5EF4-FFF2-40B4-BE49-F238E27FC236}">
                <a16:creationId xmlns:a16="http://schemas.microsoft.com/office/drawing/2014/main" id="{7FB64225-EBF5-44A0-859E-2B53417FD92C}"/>
              </a:ext>
            </a:extLst>
          </p:cNvPr>
          <p:cNvPicPr>
            <a:picLocks noChangeAspect="1"/>
          </p:cNvPicPr>
          <p:nvPr/>
        </p:nvPicPr>
        <p:blipFill rotWithShape="1">
          <a:blip r:embed="rId4"/>
          <a:srcRect l="4854" t="13616" r="12603"/>
          <a:stretch/>
        </p:blipFill>
        <p:spPr>
          <a:xfrm>
            <a:off x="6892707" y="868444"/>
            <a:ext cx="3537997" cy="2962102"/>
          </a:xfrm>
          <a:prstGeom prst="rect">
            <a:avLst/>
          </a:prstGeom>
        </p:spPr>
      </p:pic>
      <p:pic>
        <p:nvPicPr>
          <p:cNvPr id="8" name="Picture 7">
            <a:extLst>
              <a:ext uri="{FF2B5EF4-FFF2-40B4-BE49-F238E27FC236}">
                <a16:creationId xmlns:a16="http://schemas.microsoft.com/office/drawing/2014/main" id="{45EFA9F7-CFDB-490C-8E49-2A11A9AC9F29}"/>
              </a:ext>
            </a:extLst>
          </p:cNvPr>
          <p:cNvPicPr>
            <a:picLocks noChangeAspect="1"/>
          </p:cNvPicPr>
          <p:nvPr/>
        </p:nvPicPr>
        <p:blipFill rotWithShape="1">
          <a:blip r:embed="rId5"/>
          <a:srcRect l="4745" t="32636" r="15739" b="22092"/>
          <a:stretch/>
        </p:blipFill>
        <p:spPr>
          <a:xfrm>
            <a:off x="4036338" y="4232431"/>
            <a:ext cx="5989160" cy="1918054"/>
          </a:xfrm>
          <a:prstGeom prst="rect">
            <a:avLst/>
          </a:prstGeom>
        </p:spPr>
      </p:pic>
      <p:pic>
        <p:nvPicPr>
          <p:cNvPr id="9" name="Picture 8">
            <a:extLst>
              <a:ext uri="{FF2B5EF4-FFF2-40B4-BE49-F238E27FC236}">
                <a16:creationId xmlns:a16="http://schemas.microsoft.com/office/drawing/2014/main" id="{ACA3ECF1-116E-4544-B30C-241B7BA41F37}"/>
              </a:ext>
            </a:extLst>
          </p:cNvPr>
          <p:cNvPicPr>
            <a:picLocks noChangeAspect="1"/>
          </p:cNvPicPr>
          <p:nvPr/>
        </p:nvPicPr>
        <p:blipFill rotWithShape="1">
          <a:blip r:embed="rId6"/>
          <a:srcRect l="80204" t="46553" r="14363" b="45702"/>
          <a:stretch/>
        </p:blipFill>
        <p:spPr>
          <a:xfrm>
            <a:off x="1143000" y="4383781"/>
            <a:ext cx="1089895" cy="874020"/>
          </a:xfrm>
          <a:prstGeom prst="rect">
            <a:avLst/>
          </a:prstGeom>
        </p:spPr>
      </p:pic>
      <p:cxnSp>
        <p:nvCxnSpPr>
          <p:cNvPr id="10" name="Straight Arrow Connector 9">
            <a:extLst>
              <a:ext uri="{FF2B5EF4-FFF2-40B4-BE49-F238E27FC236}">
                <a16:creationId xmlns:a16="http://schemas.microsoft.com/office/drawing/2014/main" id="{020A50D4-0649-44F7-B086-F90E88FD2B36}"/>
              </a:ext>
            </a:extLst>
          </p:cNvPr>
          <p:cNvCxnSpPr>
            <a:cxnSpLocks/>
          </p:cNvCxnSpPr>
          <p:nvPr/>
        </p:nvCxnSpPr>
        <p:spPr>
          <a:xfrm>
            <a:off x="5281127" y="3737425"/>
            <a:ext cx="0" cy="6737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E74C00E-1752-43AF-9564-B577C0426DCA}"/>
              </a:ext>
            </a:extLst>
          </p:cNvPr>
          <p:cNvCxnSpPr>
            <a:cxnSpLocks/>
          </p:cNvCxnSpPr>
          <p:nvPr/>
        </p:nvCxnSpPr>
        <p:spPr>
          <a:xfrm>
            <a:off x="9350207" y="3737425"/>
            <a:ext cx="0" cy="119119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EA24781-B5E3-4B11-9B47-D900FDE1E141}"/>
              </a:ext>
            </a:extLst>
          </p:cNvPr>
          <p:cNvSpPr/>
          <p:nvPr/>
        </p:nvSpPr>
        <p:spPr>
          <a:xfrm>
            <a:off x="944415" y="4809744"/>
            <a:ext cx="1389888" cy="44805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5A3A2BD-A2AF-41E7-AC0C-B443C88128D9}"/>
              </a:ext>
            </a:extLst>
          </p:cNvPr>
          <p:cNvCxnSpPr>
            <a:cxnSpLocks/>
          </p:cNvCxnSpPr>
          <p:nvPr/>
        </p:nvCxnSpPr>
        <p:spPr>
          <a:xfrm>
            <a:off x="2468880" y="5047488"/>
            <a:ext cx="1801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4A67D14-9B91-4C20-BBEF-9A0E85329152}"/>
              </a:ext>
            </a:extLst>
          </p:cNvPr>
          <p:cNvSpPr txBox="1"/>
          <p:nvPr/>
        </p:nvSpPr>
        <p:spPr>
          <a:xfrm>
            <a:off x="769665" y="5390410"/>
            <a:ext cx="2759919" cy="338554"/>
          </a:xfrm>
          <a:prstGeom prst="rect">
            <a:avLst/>
          </a:prstGeom>
          <a:noFill/>
        </p:spPr>
        <p:txBody>
          <a:bodyPr wrap="square" rtlCol="0">
            <a:spAutoFit/>
          </a:bodyPr>
          <a:lstStyle/>
          <a:p>
            <a:r>
              <a:rPr lang="en-US" sz="1600" dirty="0"/>
              <a:t>Corresponding setback depths</a:t>
            </a:r>
          </a:p>
        </p:txBody>
      </p:sp>
      <p:cxnSp>
        <p:nvCxnSpPr>
          <p:cNvPr id="18" name="Straight Arrow Connector 17">
            <a:extLst>
              <a:ext uri="{FF2B5EF4-FFF2-40B4-BE49-F238E27FC236}">
                <a16:creationId xmlns:a16="http://schemas.microsoft.com/office/drawing/2014/main" id="{72DFE4EE-E051-45DC-9AA1-2AF50C7310A2}"/>
              </a:ext>
            </a:extLst>
          </p:cNvPr>
          <p:cNvCxnSpPr>
            <a:cxnSpLocks/>
          </p:cNvCxnSpPr>
          <p:nvPr/>
        </p:nvCxnSpPr>
        <p:spPr>
          <a:xfrm>
            <a:off x="3529584" y="5559687"/>
            <a:ext cx="740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2C3A3A0-51B0-4D18-BDFB-1B930C6E40C9}"/>
              </a:ext>
            </a:extLst>
          </p:cNvPr>
          <p:cNvSpPr txBox="1"/>
          <p:nvPr/>
        </p:nvSpPr>
        <p:spPr>
          <a:xfrm>
            <a:off x="769665" y="3238934"/>
            <a:ext cx="839679" cy="338554"/>
          </a:xfrm>
          <a:prstGeom prst="rect">
            <a:avLst/>
          </a:prstGeom>
          <a:noFill/>
        </p:spPr>
        <p:txBody>
          <a:bodyPr wrap="square" rtlCol="0">
            <a:spAutoFit/>
          </a:bodyPr>
          <a:lstStyle/>
          <a:p>
            <a:r>
              <a:rPr lang="en-US" sz="1600" dirty="0"/>
              <a:t>streets</a:t>
            </a:r>
          </a:p>
        </p:txBody>
      </p:sp>
      <p:sp>
        <p:nvSpPr>
          <p:cNvPr id="21" name="TextBox 20">
            <a:extLst>
              <a:ext uri="{FF2B5EF4-FFF2-40B4-BE49-F238E27FC236}">
                <a16:creationId xmlns:a16="http://schemas.microsoft.com/office/drawing/2014/main" id="{3D3389C6-F7BF-47F2-A114-D027B503E7D3}"/>
              </a:ext>
            </a:extLst>
          </p:cNvPr>
          <p:cNvSpPr txBox="1"/>
          <p:nvPr/>
        </p:nvSpPr>
        <p:spPr>
          <a:xfrm>
            <a:off x="2048851" y="1890296"/>
            <a:ext cx="839679" cy="338554"/>
          </a:xfrm>
          <a:prstGeom prst="rect">
            <a:avLst/>
          </a:prstGeom>
          <a:noFill/>
        </p:spPr>
        <p:txBody>
          <a:bodyPr wrap="square" rtlCol="0">
            <a:spAutoFit/>
          </a:bodyPr>
          <a:lstStyle/>
          <a:p>
            <a:r>
              <a:rPr lang="en-US" sz="1600" dirty="0"/>
              <a:t>sites</a:t>
            </a:r>
          </a:p>
        </p:txBody>
      </p:sp>
      <p:cxnSp>
        <p:nvCxnSpPr>
          <p:cNvPr id="22" name="Straight Arrow Connector 21">
            <a:extLst>
              <a:ext uri="{FF2B5EF4-FFF2-40B4-BE49-F238E27FC236}">
                <a16:creationId xmlns:a16="http://schemas.microsoft.com/office/drawing/2014/main" id="{7FA2A3AF-DC75-4CF4-999F-9E2C66E8A18B}"/>
              </a:ext>
            </a:extLst>
          </p:cNvPr>
          <p:cNvCxnSpPr>
            <a:cxnSpLocks/>
          </p:cNvCxnSpPr>
          <p:nvPr/>
        </p:nvCxnSpPr>
        <p:spPr>
          <a:xfrm>
            <a:off x="1589321" y="3430734"/>
            <a:ext cx="32295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4992AB-94E1-4410-90E7-A08461E9A05C}"/>
              </a:ext>
            </a:extLst>
          </p:cNvPr>
          <p:cNvCxnSpPr>
            <a:cxnSpLocks/>
          </p:cNvCxnSpPr>
          <p:nvPr/>
        </p:nvCxnSpPr>
        <p:spPr>
          <a:xfrm>
            <a:off x="2613785" y="2066574"/>
            <a:ext cx="13486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E2355E7-49AB-4D74-A790-E8F3215CDA0D}"/>
              </a:ext>
            </a:extLst>
          </p:cNvPr>
          <p:cNvSpPr txBox="1"/>
          <p:nvPr/>
        </p:nvSpPr>
        <p:spPr>
          <a:xfrm>
            <a:off x="848268" y="1652374"/>
            <a:ext cx="839679" cy="338554"/>
          </a:xfrm>
          <a:prstGeom prst="rect">
            <a:avLst/>
          </a:prstGeom>
          <a:noFill/>
        </p:spPr>
        <p:txBody>
          <a:bodyPr wrap="square" rtlCol="0">
            <a:spAutoFit/>
          </a:bodyPr>
          <a:lstStyle/>
          <a:p>
            <a:r>
              <a:rPr lang="en-US" sz="1600" dirty="0"/>
              <a:t>streets</a:t>
            </a:r>
          </a:p>
        </p:txBody>
      </p:sp>
      <p:cxnSp>
        <p:nvCxnSpPr>
          <p:cNvPr id="30" name="Straight Arrow Connector 29">
            <a:extLst>
              <a:ext uri="{FF2B5EF4-FFF2-40B4-BE49-F238E27FC236}">
                <a16:creationId xmlns:a16="http://schemas.microsoft.com/office/drawing/2014/main" id="{6253E598-8F41-4E06-9761-15479706686B}"/>
              </a:ext>
            </a:extLst>
          </p:cNvPr>
          <p:cNvCxnSpPr>
            <a:cxnSpLocks/>
          </p:cNvCxnSpPr>
          <p:nvPr/>
        </p:nvCxnSpPr>
        <p:spPr>
          <a:xfrm>
            <a:off x="1687947" y="1808624"/>
            <a:ext cx="22744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EB2304E-0A5D-44ED-B8FC-529660FD54AC}"/>
              </a:ext>
            </a:extLst>
          </p:cNvPr>
          <p:cNvSpPr txBox="1"/>
          <p:nvPr/>
        </p:nvSpPr>
        <p:spPr>
          <a:xfrm>
            <a:off x="769665" y="5848768"/>
            <a:ext cx="2759919" cy="338554"/>
          </a:xfrm>
          <a:prstGeom prst="rect">
            <a:avLst/>
          </a:prstGeom>
          <a:noFill/>
        </p:spPr>
        <p:txBody>
          <a:bodyPr wrap="square" rtlCol="0">
            <a:spAutoFit/>
          </a:bodyPr>
          <a:lstStyle/>
          <a:p>
            <a:r>
              <a:rPr lang="en-US" sz="1600" dirty="0"/>
              <a:t>Set the FSR / FAR</a:t>
            </a:r>
          </a:p>
        </p:txBody>
      </p:sp>
      <p:cxnSp>
        <p:nvCxnSpPr>
          <p:cNvPr id="33" name="Straight Arrow Connector 32">
            <a:extLst>
              <a:ext uri="{FF2B5EF4-FFF2-40B4-BE49-F238E27FC236}">
                <a16:creationId xmlns:a16="http://schemas.microsoft.com/office/drawing/2014/main" id="{6E914D7C-277C-4CD9-B894-3AA716CFFDB7}"/>
              </a:ext>
            </a:extLst>
          </p:cNvPr>
          <p:cNvCxnSpPr>
            <a:cxnSpLocks/>
          </p:cNvCxnSpPr>
          <p:nvPr/>
        </p:nvCxnSpPr>
        <p:spPr>
          <a:xfrm>
            <a:off x="3529584" y="6018045"/>
            <a:ext cx="5067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90F95E5-97C4-4B84-BEA4-5A1A038EA695}"/>
              </a:ext>
            </a:extLst>
          </p:cNvPr>
          <p:cNvCxnSpPr>
            <a:cxnSpLocks/>
          </p:cNvCxnSpPr>
          <p:nvPr/>
        </p:nvCxnSpPr>
        <p:spPr>
          <a:xfrm>
            <a:off x="944415" y="1990928"/>
            <a:ext cx="0" cy="1145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7D7483F-E080-445D-AEF5-9CD2393F34B1}"/>
              </a:ext>
            </a:extLst>
          </p:cNvPr>
          <p:cNvCxnSpPr>
            <a:cxnSpLocks/>
          </p:cNvCxnSpPr>
          <p:nvPr/>
        </p:nvCxnSpPr>
        <p:spPr>
          <a:xfrm>
            <a:off x="944415" y="3577488"/>
            <a:ext cx="0" cy="1004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F45D845-C60C-4C8F-835C-47059A3C9279}"/>
              </a:ext>
            </a:extLst>
          </p:cNvPr>
          <p:cNvPicPr>
            <a:picLocks noChangeAspect="1"/>
          </p:cNvPicPr>
          <p:nvPr/>
        </p:nvPicPr>
        <p:blipFill rotWithShape="1">
          <a:blip r:embed="rId7"/>
          <a:srcRect t="1740" r="92463" b="93432"/>
          <a:stretch/>
        </p:blipFill>
        <p:spPr>
          <a:xfrm>
            <a:off x="0" y="200499"/>
            <a:ext cx="2645898" cy="476689"/>
          </a:xfrm>
          <a:prstGeom prst="rect">
            <a:avLst/>
          </a:prstGeom>
        </p:spPr>
      </p:pic>
      <p:pic>
        <p:nvPicPr>
          <p:cNvPr id="27" name="Picture 26">
            <a:extLst>
              <a:ext uri="{FF2B5EF4-FFF2-40B4-BE49-F238E27FC236}">
                <a16:creationId xmlns:a16="http://schemas.microsoft.com/office/drawing/2014/main" id="{C56E2424-7A55-4C22-90AA-FF5B09D8895D}"/>
              </a:ext>
            </a:extLst>
          </p:cNvPr>
          <p:cNvPicPr>
            <a:picLocks noChangeAspect="1"/>
          </p:cNvPicPr>
          <p:nvPr/>
        </p:nvPicPr>
        <p:blipFill rotWithShape="1">
          <a:blip r:embed="rId7"/>
          <a:srcRect l="13372" r="84909" b="92631"/>
          <a:stretch/>
        </p:blipFill>
        <p:spPr>
          <a:xfrm>
            <a:off x="2640453" y="28638"/>
            <a:ext cx="603222" cy="727560"/>
          </a:xfrm>
          <a:prstGeom prst="rect">
            <a:avLst/>
          </a:prstGeom>
        </p:spPr>
      </p:pic>
      <p:pic>
        <p:nvPicPr>
          <p:cNvPr id="28" name="Picture 27">
            <a:extLst>
              <a:ext uri="{FF2B5EF4-FFF2-40B4-BE49-F238E27FC236}">
                <a16:creationId xmlns:a16="http://schemas.microsoft.com/office/drawing/2014/main" id="{88BD849E-111C-42F7-A01F-CF7A8E784DC8}"/>
              </a:ext>
            </a:extLst>
          </p:cNvPr>
          <p:cNvPicPr>
            <a:picLocks noChangeAspect="1"/>
          </p:cNvPicPr>
          <p:nvPr/>
        </p:nvPicPr>
        <p:blipFill rotWithShape="1">
          <a:blip r:embed="rId8"/>
          <a:srcRect l="407" t="562" r="92300" b="97421"/>
          <a:stretch/>
        </p:blipFill>
        <p:spPr>
          <a:xfrm>
            <a:off x="2558" y="5499"/>
            <a:ext cx="1496304" cy="232805"/>
          </a:xfrm>
          <a:prstGeom prst="rect">
            <a:avLst/>
          </a:prstGeom>
        </p:spPr>
      </p:pic>
      <p:pic>
        <p:nvPicPr>
          <p:cNvPr id="31" name="Picture 30">
            <a:extLst>
              <a:ext uri="{FF2B5EF4-FFF2-40B4-BE49-F238E27FC236}">
                <a16:creationId xmlns:a16="http://schemas.microsoft.com/office/drawing/2014/main" id="{F0F10262-7E69-4F0C-83B0-ED3FA117211A}"/>
              </a:ext>
            </a:extLst>
          </p:cNvPr>
          <p:cNvPicPr>
            <a:picLocks noChangeAspect="1"/>
          </p:cNvPicPr>
          <p:nvPr/>
        </p:nvPicPr>
        <p:blipFill rotWithShape="1">
          <a:blip r:embed="rId9"/>
          <a:srcRect l="9682" t="6627" r="81134" b="88916"/>
          <a:stretch/>
        </p:blipFill>
        <p:spPr>
          <a:xfrm>
            <a:off x="12072" y="657700"/>
            <a:ext cx="3074027" cy="839150"/>
          </a:xfrm>
          <a:prstGeom prst="rect">
            <a:avLst/>
          </a:prstGeom>
        </p:spPr>
      </p:pic>
      <p:sp>
        <p:nvSpPr>
          <p:cNvPr id="34" name="Rectangle 33">
            <a:extLst>
              <a:ext uri="{FF2B5EF4-FFF2-40B4-BE49-F238E27FC236}">
                <a16:creationId xmlns:a16="http://schemas.microsoft.com/office/drawing/2014/main" id="{FC2D4E33-A910-4EFC-AB18-8BAC813BCFE5}"/>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463BF31-CA03-4356-9BA4-E1211C91DFD6}"/>
              </a:ext>
            </a:extLst>
          </p:cNvPr>
          <p:cNvSpPr/>
          <p:nvPr/>
        </p:nvSpPr>
        <p:spPr>
          <a:xfrm>
            <a:off x="2484759"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BDDCFAC4-381A-4719-8CDD-C1AC36D58E9C}"/>
              </a:ext>
            </a:extLst>
          </p:cNvPr>
          <p:cNvCxnSpPr>
            <a:cxnSpLocks/>
          </p:cNvCxnSpPr>
          <p:nvPr/>
        </p:nvCxnSpPr>
        <p:spPr>
          <a:xfrm flipH="1">
            <a:off x="3107448" y="1007436"/>
            <a:ext cx="550152" cy="215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A6D1FA7-0611-4434-9A69-C42237CA828F}"/>
              </a:ext>
            </a:extLst>
          </p:cNvPr>
          <p:cNvCxnSpPr>
            <a:cxnSpLocks/>
          </p:cNvCxnSpPr>
          <p:nvPr/>
        </p:nvCxnSpPr>
        <p:spPr>
          <a:xfrm flipH="1">
            <a:off x="3243675" y="588961"/>
            <a:ext cx="413925" cy="16202"/>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912C72C-D61D-4E0C-95BD-4A5F10876B67}"/>
              </a:ext>
            </a:extLst>
          </p:cNvPr>
          <p:cNvCxnSpPr>
            <a:cxnSpLocks/>
          </p:cNvCxnSpPr>
          <p:nvPr/>
        </p:nvCxnSpPr>
        <p:spPr>
          <a:xfrm>
            <a:off x="3657600" y="574138"/>
            <a:ext cx="0" cy="44918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5C966D3-470B-4CF1-AFBF-E1FDEBE96C12}"/>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17172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153">
            <a:extLst>
              <a:ext uri="{FF2B5EF4-FFF2-40B4-BE49-F238E27FC236}">
                <a16:creationId xmlns:a16="http://schemas.microsoft.com/office/drawing/2014/main" id="{2FF60790-0255-41D6-BBD1-693AAFCEAB37}"/>
              </a:ext>
            </a:extLst>
          </p:cNvPr>
          <p:cNvSpPr txBox="1"/>
          <p:nvPr/>
        </p:nvSpPr>
        <p:spPr>
          <a:xfrm>
            <a:off x="447675" y="6214646"/>
            <a:ext cx="3009328" cy="338554"/>
          </a:xfrm>
          <a:prstGeom prst="rect">
            <a:avLst/>
          </a:prstGeom>
          <a:solidFill>
            <a:schemeClr val="bg1"/>
          </a:solidFill>
        </p:spPr>
        <p:txBody>
          <a:bodyPr wrap="square" rtlCol="0">
            <a:spAutoFit/>
          </a:bodyPr>
          <a:lstStyle/>
          <a:p>
            <a:r>
              <a:rPr lang="en-US" sz="1600" dirty="0"/>
              <a:t>Optimization iterations = max 500</a:t>
            </a:r>
          </a:p>
        </p:txBody>
      </p:sp>
      <p:pic>
        <p:nvPicPr>
          <p:cNvPr id="2" name="Picture 1">
            <a:extLst>
              <a:ext uri="{FF2B5EF4-FFF2-40B4-BE49-F238E27FC236}">
                <a16:creationId xmlns:a16="http://schemas.microsoft.com/office/drawing/2014/main" id="{ACBFD174-FEED-4028-ABA1-EA22C1F48E23}"/>
              </a:ext>
            </a:extLst>
          </p:cNvPr>
          <p:cNvPicPr>
            <a:picLocks noChangeAspect="1"/>
          </p:cNvPicPr>
          <p:nvPr/>
        </p:nvPicPr>
        <p:blipFill rotWithShape="1">
          <a:blip r:embed="rId3"/>
          <a:srcRect l="19460" t="20555" r="20853" b="16806"/>
          <a:stretch/>
        </p:blipFill>
        <p:spPr>
          <a:xfrm>
            <a:off x="8629650" y="1638300"/>
            <a:ext cx="3400425" cy="2983641"/>
          </a:xfrm>
          <a:prstGeom prst="rect">
            <a:avLst/>
          </a:prstGeom>
        </p:spPr>
      </p:pic>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4"/>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5"/>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5"/>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6"/>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2174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600075" y="551104"/>
            <a:ext cx="2013710" cy="191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018D2704-B55B-4ECE-BE3E-49F3AD8EA8F8}"/>
              </a:ext>
            </a:extLst>
          </p:cNvPr>
          <p:cNvPicPr>
            <a:picLocks noChangeAspect="1"/>
          </p:cNvPicPr>
          <p:nvPr/>
        </p:nvPicPr>
        <p:blipFill rotWithShape="1">
          <a:blip r:embed="rId7"/>
          <a:srcRect l="8755" t="32587" r="72721" b="59444"/>
          <a:stretch/>
        </p:blipFill>
        <p:spPr>
          <a:xfrm>
            <a:off x="1612606" y="3200987"/>
            <a:ext cx="2949666" cy="713788"/>
          </a:xfrm>
          <a:prstGeom prst="rect">
            <a:avLst/>
          </a:prstGeom>
        </p:spPr>
      </p:pic>
      <p:pic>
        <p:nvPicPr>
          <p:cNvPr id="133" name="Picture 132">
            <a:extLst>
              <a:ext uri="{FF2B5EF4-FFF2-40B4-BE49-F238E27FC236}">
                <a16:creationId xmlns:a16="http://schemas.microsoft.com/office/drawing/2014/main" id="{DA8F9D60-0012-43FF-96C0-7B4D8D716028}"/>
              </a:ext>
            </a:extLst>
          </p:cNvPr>
          <p:cNvPicPr>
            <a:picLocks noChangeAspect="1"/>
          </p:cNvPicPr>
          <p:nvPr/>
        </p:nvPicPr>
        <p:blipFill rotWithShape="1">
          <a:blip r:embed="rId8"/>
          <a:srcRect l="74063" t="39425" r="19422" b="58243"/>
          <a:stretch/>
        </p:blipFill>
        <p:spPr>
          <a:xfrm>
            <a:off x="457200" y="2785537"/>
            <a:ext cx="1567228" cy="315481"/>
          </a:xfrm>
          <a:prstGeom prst="rect">
            <a:avLst/>
          </a:prstGeom>
        </p:spPr>
      </p:pic>
      <p:pic>
        <p:nvPicPr>
          <p:cNvPr id="134" name="Picture 133">
            <a:extLst>
              <a:ext uri="{FF2B5EF4-FFF2-40B4-BE49-F238E27FC236}">
                <a16:creationId xmlns:a16="http://schemas.microsoft.com/office/drawing/2014/main" id="{D82A4EF9-E66D-42CE-8632-D7603102C720}"/>
              </a:ext>
            </a:extLst>
          </p:cNvPr>
          <p:cNvPicPr>
            <a:picLocks noChangeAspect="1"/>
          </p:cNvPicPr>
          <p:nvPr/>
        </p:nvPicPr>
        <p:blipFill rotWithShape="1">
          <a:blip r:embed="rId8"/>
          <a:srcRect l="63472" t="18298" r="11699" b="67618"/>
          <a:stretch/>
        </p:blipFill>
        <p:spPr>
          <a:xfrm>
            <a:off x="147893" y="1845328"/>
            <a:ext cx="2714782" cy="865998"/>
          </a:xfrm>
          <a:prstGeom prst="rect">
            <a:avLst/>
          </a:prstGeom>
        </p:spPr>
      </p:pic>
      <p:grpSp>
        <p:nvGrpSpPr>
          <p:cNvPr id="13" name="Group 12">
            <a:extLst>
              <a:ext uri="{FF2B5EF4-FFF2-40B4-BE49-F238E27FC236}">
                <a16:creationId xmlns:a16="http://schemas.microsoft.com/office/drawing/2014/main" id="{BA7C7C01-BC73-4993-813C-9CE4DEAB78AB}"/>
              </a:ext>
            </a:extLst>
          </p:cNvPr>
          <p:cNvGrpSpPr/>
          <p:nvPr/>
        </p:nvGrpSpPr>
        <p:grpSpPr>
          <a:xfrm>
            <a:off x="9372600" y="4222919"/>
            <a:ext cx="697706" cy="563394"/>
            <a:chOff x="9372600" y="4146719"/>
            <a:chExt cx="697706" cy="563394"/>
          </a:xfrm>
        </p:grpSpPr>
        <p:cxnSp>
          <p:nvCxnSpPr>
            <p:cNvPr id="156" name="Straight Arrow Connector 155">
              <a:extLst>
                <a:ext uri="{FF2B5EF4-FFF2-40B4-BE49-F238E27FC236}">
                  <a16:creationId xmlns:a16="http://schemas.microsoft.com/office/drawing/2014/main" id="{194A80B9-2358-4B06-856B-06C3847620FA}"/>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10EB4451-592D-4F22-87B9-F42D14B14A43}"/>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ADC533E6-B521-4996-8555-A2B40DEC9BFA}"/>
              </a:ext>
            </a:extLst>
          </p:cNvPr>
          <p:cNvGrpSpPr/>
          <p:nvPr/>
        </p:nvGrpSpPr>
        <p:grpSpPr>
          <a:xfrm>
            <a:off x="9372600" y="3495677"/>
            <a:ext cx="1114425" cy="1744035"/>
            <a:chOff x="9372600" y="3400427"/>
            <a:chExt cx="1114425" cy="1744035"/>
          </a:xfrm>
        </p:grpSpPr>
        <p:cxnSp>
          <p:nvCxnSpPr>
            <p:cNvPr id="157" name="Straight Arrow Connector 156">
              <a:extLst>
                <a:ext uri="{FF2B5EF4-FFF2-40B4-BE49-F238E27FC236}">
                  <a16:creationId xmlns:a16="http://schemas.microsoft.com/office/drawing/2014/main" id="{289A7DFD-DA7C-4156-A2FA-A78D16CA9B88}"/>
                </a:ext>
              </a:extLst>
            </p:cNvPr>
            <p:cNvCxnSpPr>
              <a:cxnSpLocks/>
            </p:cNvCxnSpPr>
            <p:nvPr/>
          </p:nvCxnSpPr>
          <p:spPr>
            <a:xfrm flipV="1">
              <a:off x="10487025" y="3400427"/>
              <a:ext cx="0" cy="17430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75291FA-34FE-426F-9240-1B4658F1A12A}"/>
                </a:ext>
              </a:extLst>
            </p:cNvPr>
            <p:cNvCxnSpPr>
              <a:cxnSpLocks/>
            </p:cNvCxnSpPr>
            <p:nvPr/>
          </p:nvCxnSpPr>
          <p:spPr>
            <a:xfrm>
              <a:off x="9372600" y="5144462"/>
              <a:ext cx="111442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9C3A622-40EA-4CD0-83DC-3BA743C231F7}"/>
              </a:ext>
            </a:extLst>
          </p:cNvPr>
          <p:cNvGrpSpPr/>
          <p:nvPr/>
        </p:nvGrpSpPr>
        <p:grpSpPr>
          <a:xfrm>
            <a:off x="9415462" y="3819525"/>
            <a:ext cx="1788319" cy="1867862"/>
            <a:chOff x="9415462" y="3648075"/>
            <a:chExt cx="1788319" cy="1934537"/>
          </a:xfrm>
        </p:grpSpPr>
        <p:cxnSp>
          <p:nvCxnSpPr>
            <p:cNvPr id="158" name="Straight Arrow Connector 157">
              <a:extLst>
                <a:ext uri="{FF2B5EF4-FFF2-40B4-BE49-F238E27FC236}">
                  <a16:creationId xmlns:a16="http://schemas.microsoft.com/office/drawing/2014/main" id="{5254F5DD-8240-4054-BD4D-25A9F6D91650}"/>
                </a:ext>
              </a:extLst>
            </p:cNvPr>
            <p:cNvCxnSpPr>
              <a:cxnSpLocks/>
            </p:cNvCxnSpPr>
            <p:nvPr/>
          </p:nvCxnSpPr>
          <p:spPr>
            <a:xfrm flipV="1">
              <a:off x="11201400" y="3648075"/>
              <a:ext cx="0" cy="1933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9A20D41F-0883-49FA-813C-38ACC7EDA2C2}"/>
                </a:ext>
              </a:extLst>
            </p:cNvPr>
            <p:cNvCxnSpPr>
              <a:cxnSpLocks/>
            </p:cNvCxnSpPr>
            <p:nvPr/>
          </p:nvCxnSpPr>
          <p:spPr>
            <a:xfrm>
              <a:off x="9415462" y="5582612"/>
              <a:ext cx="178831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6368324E-EAC4-4363-AA48-D6FD810D10FE}"/>
              </a:ext>
            </a:extLst>
          </p:cNvPr>
          <p:cNvPicPr>
            <a:picLocks noChangeAspect="1"/>
          </p:cNvPicPr>
          <p:nvPr/>
        </p:nvPicPr>
        <p:blipFill rotWithShape="1">
          <a:blip r:embed="rId9"/>
          <a:srcRect l="3047" t="32221" r="6953" b="31112"/>
          <a:stretch/>
        </p:blipFill>
        <p:spPr>
          <a:xfrm>
            <a:off x="600075" y="4264223"/>
            <a:ext cx="8820150" cy="2021285"/>
          </a:xfrm>
          <a:prstGeom prst="rect">
            <a:avLst/>
          </a:prstGeom>
        </p:spPr>
      </p:pic>
      <p:sp>
        <p:nvSpPr>
          <p:cNvPr id="48" name="TextBox 47">
            <a:extLst>
              <a:ext uri="{FF2B5EF4-FFF2-40B4-BE49-F238E27FC236}">
                <a16:creationId xmlns:a16="http://schemas.microsoft.com/office/drawing/2014/main" id="{03860103-47C2-405D-82BF-061249061972}"/>
              </a:ext>
            </a:extLst>
          </p:cNvPr>
          <p:cNvSpPr txBox="1"/>
          <p:nvPr/>
        </p:nvSpPr>
        <p:spPr>
          <a:xfrm>
            <a:off x="390525" y="5538371"/>
            <a:ext cx="2352675" cy="338554"/>
          </a:xfrm>
          <a:prstGeom prst="rect">
            <a:avLst/>
          </a:prstGeom>
          <a:solidFill>
            <a:schemeClr val="bg1"/>
          </a:solidFill>
        </p:spPr>
        <p:txBody>
          <a:bodyPr wrap="square" rtlCol="0">
            <a:spAutoFit/>
          </a:bodyPr>
          <a:lstStyle/>
          <a:p>
            <a:r>
              <a:rPr lang="en-US" sz="1600" dirty="0"/>
              <a:t>Randomize geometric ops</a:t>
            </a:r>
          </a:p>
        </p:txBody>
      </p:sp>
      <p:sp>
        <p:nvSpPr>
          <p:cNvPr id="49" name="TextBox 48">
            <a:extLst>
              <a:ext uri="{FF2B5EF4-FFF2-40B4-BE49-F238E27FC236}">
                <a16:creationId xmlns:a16="http://schemas.microsoft.com/office/drawing/2014/main" id="{92DEBBBC-7FCC-49A5-A5F9-C2C345E788B7}"/>
              </a:ext>
            </a:extLst>
          </p:cNvPr>
          <p:cNvSpPr txBox="1"/>
          <p:nvPr/>
        </p:nvSpPr>
        <p:spPr>
          <a:xfrm>
            <a:off x="0" y="4757321"/>
            <a:ext cx="952499" cy="584775"/>
          </a:xfrm>
          <a:prstGeom prst="rect">
            <a:avLst/>
          </a:prstGeom>
          <a:solidFill>
            <a:schemeClr val="bg1"/>
          </a:solidFill>
        </p:spPr>
        <p:txBody>
          <a:bodyPr wrap="square" rtlCol="0">
            <a:spAutoFit/>
          </a:bodyPr>
          <a:lstStyle/>
          <a:p>
            <a:r>
              <a:rPr lang="en-US" sz="1600" dirty="0"/>
              <a:t>Outer rectangle</a:t>
            </a:r>
          </a:p>
        </p:txBody>
      </p:sp>
      <p:grpSp>
        <p:nvGrpSpPr>
          <p:cNvPr id="41" name="Group 40">
            <a:extLst>
              <a:ext uri="{FF2B5EF4-FFF2-40B4-BE49-F238E27FC236}">
                <a16:creationId xmlns:a16="http://schemas.microsoft.com/office/drawing/2014/main" id="{26102AF3-37F9-4346-A50B-1F6A74FF8997}"/>
              </a:ext>
            </a:extLst>
          </p:cNvPr>
          <p:cNvGrpSpPr/>
          <p:nvPr/>
        </p:nvGrpSpPr>
        <p:grpSpPr>
          <a:xfrm>
            <a:off x="74542" y="3044757"/>
            <a:ext cx="3456598" cy="1410511"/>
            <a:chOff x="74542" y="3044757"/>
            <a:chExt cx="3456598" cy="1410511"/>
          </a:xfrm>
        </p:grpSpPr>
        <p:sp>
          <p:nvSpPr>
            <p:cNvPr id="135" name="TextBox 134">
              <a:extLst>
                <a:ext uri="{FF2B5EF4-FFF2-40B4-BE49-F238E27FC236}">
                  <a16:creationId xmlns:a16="http://schemas.microsoft.com/office/drawing/2014/main" id="{615DD368-4E31-4462-AFD7-11A7F7F0527B}"/>
                </a:ext>
              </a:extLst>
            </p:cNvPr>
            <p:cNvSpPr txBox="1"/>
            <p:nvPr/>
          </p:nvSpPr>
          <p:spPr>
            <a:xfrm>
              <a:off x="74542" y="3166833"/>
              <a:ext cx="1485329" cy="830997"/>
            </a:xfrm>
            <a:prstGeom prst="rect">
              <a:avLst/>
            </a:prstGeom>
            <a:noFill/>
          </p:spPr>
          <p:txBody>
            <a:bodyPr wrap="square" rtlCol="0">
              <a:spAutoFit/>
            </a:bodyPr>
            <a:lstStyle/>
            <a:p>
              <a:r>
                <a:rPr lang="en-US" sz="1600" b="1" dirty="0"/>
                <a:t>Right-Click: </a:t>
              </a:r>
            </a:p>
            <a:p>
              <a:r>
                <a:rPr lang="en-US" sz="1600" b="1" dirty="0"/>
                <a:t>“Set File Path”: </a:t>
              </a:r>
            </a:p>
            <a:p>
              <a:r>
                <a:rPr lang="en-US" sz="1600" b="1" dirty="0"/>
                <a:t>navigate to file</a:t>
              </a:r>
            </a:p>
          </p:txBody>
        </p:sp>
        <p:cxnSp>
          <p:nvCxnSpPr>
            <p:cNvPr id="51" name="Straight Arrow Connector 50">
              <a:extLst>
                <a:ext uri="{FF2B5EF4-FFF2-40B4-BE49-F238E27FC236}">
                  <a16:creationId xmlns:a16="http://schemas.microsoft.com/office/drawing/2014/main" id="{00991883-F194-4280-8412-786F31B01F74}"/>
                </a:ext>
              </a:extLst>
            </p:cNvPr>
            <p:cNvCxnSpPr>
              <a:cxnSpLocks/>
            </p:cNvCxnSpPr>
            <p:nvPr/>
          </p:nvCxnSpPr>
          <p:spPr>
            <a:xfrm>
              <a:off x="1498060" y="4448175"/>
              <a:ext cx="203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5247A99-998A-4EE6-97CA-525FF05F9361}"/>
                </a:ext>
              </a:extLst>
            </p:cNvPr>
            <p:cNvCxnSpPr>
              <a:cxnSpLocks/>
            </p:cNvCxnSpPr>
            <p:nvPr/>
          </p:nvCxnSpPr>
          <p:spPr>
            <a:xfrm>
              <a:off x="1503329" y="3044757"/>
              <a:ext cx="0" cy="141051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Left Brace 22">
            <a:extLst>
              <a:ext uri="{FF2B5EF4-FFF2-40B4-BE49-F238E27FC236}">
                <a16:creationId xmlns:a16="http://schemas.microsoft.com/office/drawing/2014/main" id="{5EB28727-0D94-43E4-9770-BF24065BAF86}"/>
              </a:ext>
            </a:extLst>
          </p:cNvPr>
          <p:cNvSpPr/>
          <p:nvPr/>
        </p:nvSpPr>
        <p:spPr>
          <a:xfrm>
            <a:off x="857251" y="4629150"/>
            <a:ext cx="342900" cy="809625"/>
          </a:xfrm>
          <a:prstGeom prst="leftBrace">
            <a:avLst>
              <a:gd name="adj1" fmla="val 41666"/>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58D3453B-BC08-49C0-B13B-E9FA358D354C}"/>
              </a:ext>
            </a:extLst>
          </p:cNvPr>
          <p:cNvSpPr/>
          <p:nvPr/>
        </p:nvSpPr>
        <p:spPr>
          <a:xfrm>
            <a:off x="1643974" y="3404681"/>
            <a:ext cx="554476" cy="651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70EBB14-A415-4826-A321-A2228D64A250}"/>
              </a:ext>
            </a:extLst>
          </p:cNvPr>
          <p:cNvCxnSpPr>
            <a:cxnSpLocks/>
            <a:stCxn id="27" idx="3"/>
          </p:cNvCxnSpPr>
          <p:nvPr/>
        </p:nvCxnSpPr>
        <p:spPr>
          <a:xfrm flipV="1">
            <a:off x="2198450" y="3426770"/>
            <a:ext cx="6770451" cy="3037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156D4B5-5A90-490E-85CF-A16D82DF5D03}"/>
              </a:ext>
            </a:extLst>
          </p:cNvPr>
          <p:cNvSpPr txBox="1"/>
          <p:nvPr/>
        </p:nvSpPr>
        <p:spPr>
          <a:xfrm>
            <a:off x="6389819" y="3303831"/>
            <a:ext cx="1485329" cy="338554"/>
          </a:xfrm>
          <a:prstGeom prst="rect">
            <a:avLst/>
          </a:prstGeom>
          <a:solidFill>
            <a:schemeClr val="bg1"/>
          </a:solidFill>
        </p:spPr>
        <p:txBody>
          <a:bodyPr wrap="square" rtlCol="0">
            <a:spAutoFit/>
          </a:bodyPr>
          <a:lstStyle/>
          <a:p>
            <a:r>
              <a:rPr lang="en-US" sz="1600" dirty="0"/>
              <a:t>Name of space</a:t>
            </a:r>
          </a:p>
        </p:txBody>
      </p:sp>
      <p:pic>
        <p:nvPicPr>
          <p:cNvPr id="39" name="Picture 38">
            <a:extLst>
              <a:ext uri="{FF2B5EF4-FFF2-40B4-BE49-F238E27FC236}">
                <a16:creationId xmlns:a16="http://schemas.microsoft.com/office/drawing/2014/main" id="{DC436608-9D85-4F2E-9751-5ED16028B366}"/>
              </a:ext>
            </a:extLst>
          </p:cNvPr>
          <p:cNvPicPr>
            <a:picLocks noChangeAspect="1"/>
          </p:cNvPicPr>
          <p:nvPr/>
        </p:nvPicPr>
        <p:blipFill rotWithShape="1">
          <a:blip r:embed="rId10"/>
          <a:srcRect l="8719" t="11699" r="12392" b="3354"/>
          <a:stretch/>
        </p:blipFill>
        <p:spPr>
          <a:xfrm>
            <a:off x="5428033" y="498079"/>
            <a:ext cx="2820177" cy="2538919"/>
          </a:xfrm>
          <a:prstGeom prst="rect">
            <a:avLst/>
          </a:prstGeom>
        </p:spPr>
      </p:pic>
      <p:cxnSp>
        <p:nvCxnSpPr>
          <p:cNvPr id="82" name="Straight Arrow Connector 81">
            <a:extLst>
              <a:ext uri="{FF2B5EF4-FFF2-40B4-BE49-F238E27FC236}">
                <a16:creationId xmlns:a16="http://schemas.microsoft.com/office/drawing/2014/main" id="{8EF770E3-2226-49E2-A6EE-B8E487062071}"/>
              </a:ext>
            </a:extLst>
          </p:cNvPr>
          <p:cNvCxnSpPr>
            <a:cxnSpLocks/>
          </p:cNvCxnSpPr>
          <p:nvPr/>
        </p:nvCxnSpPr>
        <p:spPr>
          <a:xfrm flipH="1">
            <a:off x="8398897" y="1141808"/>
            <a:ext cx="24500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5E35DCF-0271-4606-9C41-DD609FBD39F4}"/>
              </a:ext>
            </a:extLst>
          </p:cNvPr>
          <p:cNvCxnSpPr>
            <a:cxnSpLocks/>
          </p:cNvCxnSpPr>
          <p:nvPr/>
        </p:nvCxnSpPr>
        <p:spPr>
          <a:xfrm flipV="1">
            <a:off x="10850400" y="1140189"/>
            <a:ext cx="0" cy="89816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1172DA0-257E-411E-B31B-178E823063AC}"/>
              </a:ext>
            </a:extLst>
          </p:cNvPr>
          <p:cNvSpPr txBox="1"/>
          <p:nvPr/>
        </p:nvSpPr>
        <p:spPr>
          <a:xfrm>
            <a:off x="8359265" y="764911"/>
            <a:ext cx="2394257" cy="338554"/>
          </a:xfrm>
          <a:prstGeom prst="rect">
            <a:avLst/>
          </a:prstGeom>
          <a:solidFill>
            <a:schemeClr val="bg1"/>
          </a:solidFill>
        </p:spPr>
        <p:txBody>
          <a:bodyPr wrap="square" rtlCol="0">
            <a:spAutoFit/>
          </a:bodyPr>
          <a:lstStyle/>
          <a:p>
            <a:r>
              <a:rPr lang="en-US" sz="1600" dirty="0"/>
              <a:t>Connected to Circulation</a:t>
            </a:r>
          </a:p>
        </p:txBody>
      </p:sp>
      <p:pic>
        <p:nvPicPr>
          <p:cNvPr id="86" name="Picture 85">
            <a:extLst>
              <a:ext uri="{FF2B5EF4-FFF2-40B4-BE49-F238E27FC236}">
                <a16:creationId xmlns:a16="http://schemas.microsoft.com/office/drawing/2014/main" id="{048DA76A-2D61-4D3C-BC9C-92A9839A409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89563" y="742038"/>
            <a:ext cx="357976" cy="322178"/>
          </a:xfrm>
          <a:prstGeom prst="rect">
            <a:avLst/>
          </a:prstGeom>
        </p:spPr>
      </p:pic>
      <p:pic>
        <p:nvPicPr>
          <p:cNvPr id="87" name="Picture 86">
            <a:extLst>
              <a:ext uri="{FF2B5EF4-FFF2-40B4-BE49-F238E27FC236}">
                <a16:creationId xmlns:a16="http://schemas.microsoft.com/office/drawing/2014/main" id="{BCEF45A1-238C-43C2-BEAE-661B4229C4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335001" y="1850813"/>
            <a:ext cx="380727" cy="333136"/>
          </a:xfrm>
          <a:prstGeom prst="rect">
            <a:avLst/>
          </a:prstGeom>
        </p:spPr>
      </p:pic>
      <p:grpSp>
        <p:nvGrpSpPr>
          <p:cNvPr id="45" name="Group 44">
            <a:extLst>
              <a:ext uri="{FF2B5EF4-FFF2-40B4-BE49-F238E27FC236}">
                <a16:creationId xmlns:a16="http://schemas.microsoft.com/office/drawing/2014/main" id="{D35FC44D-41B6-493B-A2AE-EAE62D25E600}"/>
              </a:ext>
            </a:extLst>
          </p:cNvPr>
          <p:cNvGrpSpPr/>
          <p:nvPr/>
        </p:nvGrpSpPr>
        <p:grpSpPr>
          <a:xfrm>
            <a:off x="8492448" y="4538156"/>
            <a:ext cx="3404277" cy="2222451"/>
            <a:chOff x="8492448" y="4538156"/>
            <a:chExt cx="3404277" cy="2222451"/>
          </a:xfrm>
        </p:grpSpPr>
        <p:sp>
          <p:nvSpPr>
            <p:cNvPr id="92" name="TextBox 91">
              <a:extLst>
                <a:ext uri="{FF2B5EF4-FFF2-40B4-BE49-F238E27FC236}">
                  <a16:creationId xmlns:a16="http://schemas.microsoft.com/office/drawing/2014/main" id="{BC052F01-A7C8-4417-9BA7-9AE4F2A534F0}"/>
                </a:ext>
              </a:extLst>
            </p:cNvPr>
            <p:cNvSpPr txBox="1"/>
            <p:nvPr/>
          </p:nvSpPr>
          <p:spPr>
            <a:xfrm>
              <a:off x="9324975" y="6391275"/>
              <a:ext cx="2571750" cy="369332"/>
            </a:xfrm>
            <a:prstGeom prst="rect">
              <a:avLst/>
            </a:prstGeom>
            <a:noFill/>
          </p:spPr>
          <p:txBody>
            <a:bodyPr wrap="square" rtlCol="0">
              <a:spAutoFit/>
            </a:bodyPr>
            <a:lstStyle/>
            <a:p>
              <a:r>
                <a:rPr lang="en-US" dirty="0"/>
                <a:t>Use these to view results</a:t>
              </a:r>
            </a:p>
          </p:txBody>
        </p:sp>
        <p:sp>
          <p:nvSpPr>
            <p:cNvPr id="93" name="Rectangle 92">
              <a:extLst>
                <a:ext uri="{FF2B5EF4-FFF2-40B4-BE49-F238E27FC236}">
                  <a16:creationId xmlns:a16="http://schemas.microsoft.com/office/drawing/2014/main" id="{7E60B16C-9842-4451-9CA0-A81EA86ED6A3}"/>
                </a:ext>
              </a:extLst>
            </p:cNvPr>
            <p:cNvSpPr/>
            <p:nvPr/>
          </p:nvSpPr>
          <p:spPr>
            <a:xfrm>
              <a:off x="8492448" y="4538156"/>
              <a:ext cx="1013501" cy="14816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a:extLst>
                <a:ext uri="{FF2B5EF4-FFF2-40B4-BE49-F238E27FC236}">
                  <a16:creationId xmlns:a16="http://schemas.microsoft.com/office/drawing/2014/main" id="{A5BCBCBF-39DC-4200-AB5D-AB6139311CAF}"/>
                </a:ext>
              </a:extLst>
            </p:cNvPr>
            <p:cNvCxnSpPr>
              <a:cxnSpLocks/>
            </p:cNvCxnSpPr>
            <p:nvPr/>
          </p:nvCxnSpPr>
          <p:spPr>
            <a:xfrm flipH="1" flipV="1">
              <a:off x="8881755" y="5991226"/>
              <a:ext cx="0" cy="62864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A839563-88F5-47DE-97C5-4659C80F3569}"/>
                </a:ext>
              </a:extLst>
            </p:cNvPr>
            <p:cNvCxnSpPr>
              <a:cxnSpLocks/>
            </p:cNvCxnSpPr>
            <p:nvPr/>
          </p:nvCxnSpPr>
          <p:spPr>
            <a:xfrm flipH="1" flipV="1">
              <a:off x="8879681" y="6619876"/>
              <a:ext cx="483394"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6" name="TextBox 95">
            <a:extLst>
              <a:ext uri="{FF2B5EF4-FFF2-40B4-BE49-F238E27FC236}">
                <a16:creationId xmlns:a16="http://schemas.microsoft.com/office/drawing/2014/main" id="{C89567D7-4E8E-458E-96FC-62EA6935A627}"/>
              </a:ext>
            </a:extLst>
          </p:cNvPr>
          <p:cNvSpPr txBox="1"/>
          <p:nvPr/>
        </p:nvSpPr>
        <p:spPr>
          <a:xfrm>
            <a:off x="4105275" y="6391275"/>
            <a:ext cx="2238375" cy="369332"/>
          </a:xfrm>
          <a:prstGeom prst="rect">
            <a:avLst/>
          </a:prstGeom>
          <a:noFill/>
        </p:spPr>
        <p:txBody>
          <a:bodyPr wrap="square" rtlCol="0">
            <a:spAutoFit/>
          </a:bodyPr>
          <a:lstStyle/>
          <a:p>
            <a:r>
              <a:rPr lang="en-US" dirty="0"/>
              <a:t>Set Preview to false</a:t>
            </a:r>
          </a:p>
        </p:txBody>
      </p:sp>
      <p:grpSp>
        <p:nvGrpSpPr>
          <p:cNvPr id="97" name="Group 96">
            <a:extLst>
              <a:ext uri="{FF2B5EF4-FFF2-40B4-BE49-F238E27FC236}">
                <a16:creationId xmlns:a16="http://schemas.microsoft.com/office/drawing/2014/main" id="{4C880432-60A2-4A42-BDDF-BD271DFD9718}"/>
              </a:ext>
            </a:extLst>
          </p:cNvPr>
          <p:cNvGrpSpPr/>
          <p:nvPr/>
        </p:nvGrpSpPr>
        <p:grpSpPr>
          <a:xfrm>
            <a:off x="6115050" y="5991226"/>
            <a:ext cx="554831" cy="628651"/>
            <a:chOff x="6115050" y="5991226"/>
            <a:chExt cx="554831" cy="628651"/>
          </a:xfrm>
        </p:grpSpPr>
        <p:cxnSp>
          <p:nvCxnSpPr>
            <p:cNvPr id="98" name="Straight Arrow Connector 97">
              <a:extLst>
                <a:ext uri="{FF2B5EF4-FFF2-40B4-BE49-F238E27FC236}">
                  <a16:creationId xmlns:a16="http://schemas.microsoft.com/office/drawing/2014/main" id="{CF173F07-E9D3-4719-A34D-0DEACD48DE43}"/>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3877F0D-2DD9-4D01-B821-3E6B0DC48859}"/>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8E5DD830-1FE9-4968-93CC-6B2B8A8237BD}"/>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3591953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1472B5-8197-4F17-805B-4CC55458CCDA}"/>
              </a:ext>
            </a:extLst>
          </p:cNvPr>
          <p:cNvPicPr>
            <a:picLocks noChangeAspect="1"/>
          </p:cNvPicPr>
          <p:nvPr/>
        </p:nvPicPr>
        <p:blipFill rotWithShape="1">
          <a:blip r:embed="rId3"/>
          <a:srcRect l="5000" t="38750" r="3750" b="27361"/>
          <a:stretch/>
        </p:blipFill>
        <p:spPr>
          <a:xfrm>
            <a:off x="334776" y="4305920"/>
            <a:ext cx="9161649" cy="1913906"/>
          </a:xfrm>
          <a:prstGeom prst="rect">
            <a:avLst/>
          </a:prstGeom>
        </p:spPr>
      </p:pic>
      <p:pic>
        <p:nvPicPr>
          <p:cNvPr id="24" name="Picture 23">
            <a:extLst>
              <a:ext uri="{FF2B5EF4-FFF2-40B4-BE49-F238E27FC236}">
                <a16:creationId xmlns:a16="http://schemas.microsoft.com/office/drawing/2014/main" id="{83381508-B8CA-44A1-9F83-83C0D4921B31}"/>
              </a:ext>
            </a:extLst>
          </p:cNvPr>
          <p:cNvPicPr>
            <a:picLocks noChangeAspect="1"/>
          </p:cNvPicPr>
          <p:nvPr/>
        </p:nvPicPr>
        <p:blipFill rotWithShape="1">
          <a:blip r:embed="rId4"/>
          <a:srcRect l="22014" t="21389" r="20505" b="17500"/>
          <a:stretch/>
        </p:blipFill>
        <p:spPr>
          <a:xfrm>
            <a:off x="8966597" y="1905000"/>
            <a:ext cx="2711054" cy="2409825"/>
          </a:xfrm>
          <a:prstGeom prst="rect">
            <a:avLst/>
          </a:prstGeom>
        </p:spPr>
      </p:pic>
      <p:sp>
        <p:nvSpPr>
          <p:cNvPr id="154" name="TextBox 153">
            <a:extLst>
              <a:ext uri="{FF2B5EF4-FFF2-40B4-BE49-F238E27FC236}">
                <a16:creationId xmlns:a16="http://schemas.microsoft.com/office/drawing/2014/main" id="{2FF60790-0255-41D6-BBD1-693AAFCEAB37}"/>
              </a:ext>
            </a:extLst>
          </p:cNvPr>
          <p:cNvSpPr txBox="1"/>
          <p:nvPr/>
        </p:nvSpPr>
        <p:spPr>
          <a:xfrm>
            <a:off x="495300" y="6214646"/>
            <a:ext cx="3009328" cy="338554"/>
          </a:xfrm>
          <a:prstGeom prst="rect">
            <a:avLst/>
          </a:prstGeom>
          <a:solidFill>
            <a:schemeClr val="bg1"/>
          </a:solidFill>
        </p:spPr>
        <p:txBody>
          <a:bodyPr wrap="square" rtlCol="0">
            <a:spAutoFit/>
          </a:bodyPr>
          <a:lstStyle/>
          <a:p>
            <a:r>
              <a:rPr lang="en-US" sz="1600" dirty="0"/>
              <a:t>Optimization iterations = max 500</a:t>
            </a:r>
          </a:p>
        </p:txBody>
      </p:sp>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5"/>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6"/>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6"/>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7"/>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50752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1066800" y="551104"/>
            <a:ext cx="1546985" cy="1473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018D2704-B55B-4ECE-BE3E-49F3AD8EA8F8}"/>
              </a:ext>
            </a:extLst>
          </p:cNvPr>
          <p:cNvPicPr>
            <a:picLocks noChangeAspect="1"/>
          </p:cNvPicPr>
          <p:nvPr/>
        </p:nvPicPr>
        <p:blipFill rotWithShape="1">
          <a:blip r:embed="rId8"/>
          <a:srcRect l="8755" t="32587" r="72721" b="59444"/>
          <a:stretch/>
        </p:blipFill>
        <p:spPr>
          <a:xfrm>
            <a:off x="1612606" y="3200987"/>
            <a:ext cx="2949666" cy="713788"/>
          </a:xfrm>
          <a:prstGeom prst="rect">
            <a:avLst/>
          </a:prstGeom>
        </p:spPr>
      </p:pic>
      <p:pic>
        <p:nvPicPr>
          <p:cNvPr id="133" name="Picture 132">
            <a:extLst>
              <a:ext uri="{FF2B5EF4-FFF2-40B4-BE49-F238E27FC236}">
                <a16:creationId xmlns:a16="http://schemas.microsoft.com/office/drawing/2014/main" id="{DA8F9D60-0012-43FF-96C0-7B4D8D716028}"/>
              </a:ext>
            </a:extLst>
          </p:cNvPr>
          <p:cNvPicPr>
            <a:picLocks noChangeAspect="1"/>
          </p:cNvPicPr>
          <p:nvPr/>
        </p:nvPicPr>
        <p:blipFill rotWithShape="1">
          <a:blip r:embed="rId9"/>
          <a:srcRect l="74063" t="39425" r="19422" b="58243"/>
          <a:stretch/>
        </p:blipFill>
        <p:spPr>
          <a:xfrm>
            <a:off x="457200" y="2785537"/>
            <a:ext cx="1567228" cy="315481"/>
          </a:xfrm>
          <a:prstGeom prst="rect">
            <a:avLst/>
          </a:prstGeom>
        </p:spPr>
      </p:pic>
      <p:pic>
        <p:nvPicPr>
          <p:cNvPr id="134" name="Picture 133">
            <a:extLst>
              <a:ext uri="{FF2B5EF4-FFF2-40B4-BE49-F238E27FC236}">
                <a16:creationId xmlns:a16="http://schemas.microsoft.com/office/drawing/2014/main" id="{D82A4EF9-E66D-42CE-8632-D7603102C720}"/>
              </a:ext>
            </a:extLst>
          </p:cNvPr>
          <p:cNvPicPr>
            <a:picLocks noChangeAspect="1"/>
          </p:cNvPicPr>
          <p:nvPr/>
        </p:nvPicPr>
        <p:blipFill rotWithShape="1">
          <a:blip r:embed="rId9"/>
          <a:srcRect l="63472" t="18298" r="11699" b="67618"/>
          <a:stretch/>
        </p:blipFill>
        <p:spPr>
          <a:xfrm>
            <a:off x="147893" y="1845328"/>
            <a:ext cx="2714782" cy="865998"/>
          </a:xfrm>
          <a:prstGeom prst="rect">
            <a:avLst/>
          </a:prstGeom>
        </p:spPr>
      </p:pic>
      <p:grpSp>
        <p:nvGrpSpPr>
          <p:cNvPr id="13" name="Group 12">
            <a:extLst>
              <a:ext uri="{FF2B5EF4-FFF2-40B4-BE49-F238E27FC236}">
                <a16:creationId xmlns:a16="http://schemas.microsoft.com/office/drawing/2014/main" id="{BA7C7C01-BC73-4993-813C-9CE4DEAB78AB}"/>
              </a:ext>
            </a:extLst>
          </p:cNvPr>
          <p:cNvGrpSpPr/>
          <p:nvPr/>
        </p:nvGrpSpPr>
        <p:grpSpPr>
          <a:xfrm>
            <a:off x="9286875" y="4124325"/>
            <a:ext cx="697706" cy="804863"/>
            <a:chOff x="9372600" y="4146719"/>
            <a:chExt cx="697706" cy="563394"/>
          </a:xfrm>
        </p:grpSpPr>
        <p:cxnSp>
          <p:nvCxnSpPr>
            <p:cNvPr id="156" name="Straight Arrow Connector 155">
              <a:extLst>
                <a:ext uri="{FF2B5EF4-FFF2-40B4-BE49-F238E27FC236}">
                  <a16:creationId xmlns:a16="http://schemas.microsoft.com/office/drawing/2014/main" id="{194A80B9-2358-4B06-856B-06C3847620FA}"/>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10EB4451-592D-4F22-87B9-F42D14B14A43}"/>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9C3A622-40EA-4CD0-83DC-3BA743C231F7}"/>
              </a:ext>
            </a:extLst>
          </p:cNvPr>
          <p:cNvGrpSpPr/>
          <p:nvPr/>
        </p:nvGrpSpPr>
        <p:grpSpPr>
          <a:xfrm>
            <a:off x="9258300" y="3819525"/>
            <a:ext cx="1726406" cy="1828800"/>
            <a:chOff x="9415462" y="3648075"/>
            <a:chExt cx="1788319" cy="1934537"/>
          </a:xfrm>
        </p:grpSpPr>
        <p:cxnSp>
          <p:nvCxnSpPr>
            <p:cNvPr id="158" name="Straight Arrow Connector 157">
              <a:extLst>
                <a:ext uri="{FF2B5EF4-FFF2-40B4-BE49-F238E27FC236}">
                  <a16:creationId xmlns:a16="http://schemas.microsoft.com/office/drawing/2014/main" id="{5254F5DD-8240-4054-BD4D-25A9F6D91650}"/>
                </a:ext>
              </a:extLst>
            </p:cNvPr>
            <p:cNvCxnSpPr>
              <a:cxnSpLocks/>
            </p:cNvCxnSpPr>
            <p:nvPr/>
          </p:nvCxnSpPr>
          <p:spPr>
            <a:xfrm flipV="1">
              <a:off x="11201400" y="3648075"/>
              <a:ext cx="0" cy="1933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9A20D41F-0883-49FA-813C-38ACC7EDA2C2}"/>
                </a:ext>
              </a:extLst>
            </p:cNvPr>
            <p:cNvCxnSpPr>
              <a:cxnSpLocks/>
            </p:cNvCxnSpPr>
            <p:nvPr/>
          </p:nvCxnSpPr>
          <p:spPr>
            <a:xfrm>
              <a:off x="9415462" y="5582612"/>
              <a:ext cx="178831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03860103-47C2-405D-82BF-061249061972}"/>
              </a:ext>
            </a:extLst>
          </p:cNvPr>
          <p:cNvSpPr txBox="1"/>
          <p:nvPr/>
        </p:nvSpPr>
        <p:spPr>
          <a:xfrm>
            <a:off x="390525" y="5490746"/>
            <a:ext cx="2352675" cy="338554"/>
          </a:xfrm>
          <a:prstGeom prst="rect">
            <a:avLst/>
          </a:prstGeom>
          <a:solidFill>
            <a:schemeClr val="bg1"/>
          </a:solidFill>
        </p:spPr>
        <p:txBody>
          <a:bodyPr wrap="square" rtlCol="0">
            <a:spAutoFit/>
          </a:bodyPr>
          <a:lstStyle/>
          <a:p>
            <a:r>
              <a:rPr lang="en-US" sz="1600" dirty="0"/>
              <a:t>Randomize geometric ops</a:t>
            </a:r>
          </a:p>
        </p:txBody>
      </p:sp>
      <p:grpSp>
        <p:nvGrpSpPr>
          <p:cNvPr id="41" name="Group 40">
            <a:extLst>
              <a:ext uri="{FF2B5EF4-FFF2-40B4-BE49-F238E27FC236}">
                <a16:creationId xmlns:a16="http://schemas.microsoft.com/office/drawing/2014/main" id="{26102AF3-37F9-4346-A50B-1F6A74FF8997}"/>
              </a:ext>
            </a:extLst>
          </p:cNvPr>
          <p:cNvGrpSpPr/>
          <p:nvPr/>
        </p:nvGrpSpPr>
        <p:grpSpPr>
          <a:xfrm>
            <a:off x="74542" y="3044757"/>
            <a:ext cx="3456598" cy="1517718"/>
            <a:chOff x="74542" y="3044757"/>
            <a:chExt cx="3456598" cy="1410511"/>
          </a:xfrm>
        </p:grpSpPr>
        <p:sp>
          <p:nvSpPr>
            <p:cNvPr id="135" name="TextBox 134">
              <a:extLst>
                <a:ext uri="{FF2B5EF4-FFF2-40B4-BE49-F238E27FC236}">
                  <a16:creationId xmlns:a16="http://schemas.microsoft.com/office/drawing/2014/main" id="{615DD368-4E31-4462-AFD7-11A7F7F0527B}"/>
                </a:ext>
              </a:extLst>
            </p:cNvPr>
            <p:cNvSpPr txBox="1"/>
            <p:nvPr/>
          </p:nvSpPr>
          <p:spPr>
            <a:xfrm>
              <a:off x="74542" y="3166833"/>
              <a:ext cx="1485329" cy="830997"/>
            </a:xfrm>
            <a:prstGeom prst="rect">
              <a:avLst/>
            </a:prstGeom>
            <a:noFill/>
          </p:spPr>
          <p:txBody>
            <a:bodyPr wrap="square" rtlCol="0">
              <a:spAutoFit/>
            </a:bodyPr>
            <a:lstStyle/>
            <a:p>
              <a:r>
                <a:rPr lang="en-US" sz="1600" b="1" dirty="0"/>
                <a:t>Right-Click: </a:t>
              </a:r>
            </a:p>
            <a:p>
              <a:r>
                <a:rPr lang="en-US" sz="1600" b="1" dirty="0"/>
                <a:t>“Set File Path”: </a:t>
              </a:r>
            </a:p>
            <a:p>
              <a:r>
                <a:rPr lang="en-US" sz="1600" b="1" dirty="0"/>
                <a:t>navigate to file</a:t>
              </a:r>
            </a:p>
          </p:txBody>
        </p:sp>
        <p:cxnSp>
          <p:nvCxnSpPr>
            <p:cNvPr id="51" name="Straight Arrow Connector 50">
              <a:extLst>
                <a:ext uri="{FF2B5EF4-FFF2-40B4-BE49-F238E27FC236}">
                  <a16:creationId xmlns:a16="http://schemas.microsoft.com/office/drawing/2014/main" id="{00991883-F194-4280-8412-786F31B01F74}"/>
                </a:ext>
              </a:extLst>
            </p:cNvPr>
            <p:cNvCxnSpPr>
              <a:cxnSpLocks/>
            </p:cNvCxnSpPr>
            <p:nvPr/>
          </p:nvCxnSpPr>
          <p:spPr>
            <a:xfrm>
              <a:off x="1498060" y="4448175"/>
              <a:ext cx="20330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5247A99-998A-4EE6-97CA-525FF05F9361}"/>
                </a:ext>
              </a:extLst>
            </p:cNvPr>
            <p:cNvCxnSpPr>
              <a:cxnSpLocks/>
            </p:cNvCxnSpPr>
            <p:nvPr/>
          </p:nvCxnSpPr>
          <p:spPr>
            <a:xfrm>
              <a:off x="1503329" y="3044757"/>
              <a:ext cx="0" cy="1410511"/>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58D3453B-BC08-49C0-B13B-E9FA358D354C}"/>
              </a:ext>
            </a:extLst>
          </p:cNvPr>
          <p:cNvSpPr/>
          <p:nvPr/>
        </p:nvSpPr>
        <p:spPr>
          <a:xfrm>
            <a:off x="1643974" y="3404681"/>
            <a:ext cx="554476" cy="651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70EBB14-A415-4826-A321-A2228D64A250}"/>
              </a:ext>
            </a:extLst>
          </p:cNvPr>
          <p:cNvCxnSpPr>
            <a:cxnSpLocks/>
            <a:stCxn id="27" idx="3"/>
          </p:cNvCxnSpPr>
          <p:nvPr/>
        </p:nvCxnSpPr>
        <p:spPr>
          <a:xfrm flipV="1">
            <a:off x="2198450" y="3505200"/>
            <a:ext cx="7021750" cy="2253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156D4B5-5A90-490E-85CF-A16D82DF5D03}"/>
              </a:ext>
            </a:extLst>
          </p:cNvPr>
          <p:cNvSpPr txBox="1"/>
          <p:nvPr/>
        </p:nvSpPr>
        <p:spPr>
          <a:xfrm>
            <a:off x="6389819" y="3380031"/>
            <a:ext cx="1485329" cy="338554"/>
          </a:xfrm>
          <a:prstGeom prst="rect">
            <a:avLst/>
          </a:prstGeom>
          <a:solidFill>
            <a:schemeClr val="bg1"/>
          </a:solidFill>
        </p:spPr>
        <p:txBody>
          <a:bodyPr wrap="square" rtlCol="0">
            <a:spAutoFit/>
          </a:bodyPr>
          <a:lstStyle/>
          <a:p>
            <a:r>
              <a:rPr lang="en-US" sz="1600" dirty="0"/>
              <a:t>Name of space</a:t>
            </a:r>
          </a:p>
        </p:txBody>
      </p:sp>
      <p:cxnSp>
        <p:nvCxnSpPr>
          <p:cNvPr id="82" name="Straight Arrow Connector 81">
            <a:extLst>
              <a:ext uri="{FF2B5EF4-FFF2-40B4-BE49-F238E27FC236}">
                <a16:creationId xmlns:a16="http://schemas.microsoft.com/office/drawing/2014/main" id="{8EF770E3-2226-49E2-A6EE-B8E487062071}"/>
              </a:ext>
            </a:extLst>
          </p:cNvPr>
          <p:cNvCxnSpPr>
            <a:cxnSpLocks/>
          </p:cNvCxnSpPr>
          <p:nvPr/>
        </p:nvCxnSpPr>
        <p:spPr>
          <a:xfrm flipH="1">
            <a:off x="8398897" y="1141808"/>
            <a:ext cx="245007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5E35DCF-0271-4606-9C41-DD609FBD39F4}"/>
              </a:ext>
            </a:extLst>
          </p:cNvPr>
          <p:cNvCxnSpPr>
            <a:cxnSpLocks/>
          </p:cNvCxnSpPr>
          <p:nvPr/>
        </p:nvCxnSpPr>
        <p:spPr>
          <a:xfrm flipV="1">
            <a:off x="10850400" y="1140189"/>
            <a:ext cx="0" cy="89816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1172DA0-257E-411E-B31B-178E823063AC}"/>
              </a:ext>
            </a:extLst>
          </p:cNvPr>
          <p:cNvSpPr txBox="1"/>
          <p:nvPr/>
        </p:nvSpPr>
        <p:spPr>
          <a:xfrm>
            <a:off x="8359265" y="764911"/>
            <a:ext cx="2394257" cy="338554"/>
          </a:xfrm>
          <a:prstGeom prst="rect">
            <a:avLst/>
          </a:prstGeom>
          <a:solidFill>
            <a:schemeClr val="bg1"/>
          </a:solidFill>
        </p:spPr>
        <p:txBody>
          <a:bodyPr wrap="square" rtlCol="0">
            <a:spAutoFit/>
          </a:bodyPr>
          <a:lstStyle/>
          <a:p>
            <a:r>
              <a:rPr lang="en-US" sz="1600" dirty="0"/>
              <a:t>Connected to Circulation</a:t>
            </a:r>
          </a:p>
        </p:txBody>
      </p:sp>
      <p:pic>
        <p:nvPicPr>
          <p:cNvPr id="86" name="Picture 85">
            <a:extLst>
              <a:ext uri="{FF2B5EF4-FFF2-40B4-BE49-F238E27FC236}">
                <a16:creationId xmlns:a16="http://schemas.microsoft.com/office/drawing/2014/main" id="{048DA76A-2D61-4D3C-BC9C-92A9839A409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89563" y="742038"/>
            <a:ext cx="357976" cy="322178"/>
          </a:xfrm>
          <a:prstGeom prst="rect">
            <a:avLst/>
          </a:prstGeom>
        </p:spPr>
      </p:pic>
      <p:pic>
        <p:nvPicPr>
          <p:cNvPr id="87" name="Picture 86">
            <a:extLst>
              <a:ext uri="{FF2B5EF4-FFF2-40B4-BE49-F238E27FC236}">
                <a16:creationId xmlns:a16="http://schemas.microsoft.com/office/drawing/2014/main" id="{BCEF45A1-238C-43C2-BEAE-661B4229C4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335001" y="1850813"/>
            <a:ext cx="380727" cy="333136"/>
          </a:xfrm>
          <a:prstGeom prst="rect">
            <a:avLst/>
          </a:prstGeom>
        </p:spPr>
      </p:pic>
      <p:sp>
        <p:nvSpPr>
          <p:cNvPr id="15" name="TextBox 14">
            <a:extLst>
              <a:ext uri="{FF2B5EF4-FFF2-40B4-BE49-F238E27FC236}">
                <a16:creationId xmlns:a16="http://schemas.microsoft.com/office/drawing/2014/main" id="{6491F383-8FD6-43B0-B580-4F11D98BEE14}"/>
              </a:ext>
            </a:extLst>
          </p:cNvPr>
          <p:cNvSpPr txBox="1"/>
          <p:nvPr/>
        </p:nvSpPr>
        <p:spPr>
          <a:xfrm>
            <a:off x="4105275" y="6391275"/>
            <a:ext cx="2238375" cy="369332"/>
          </a:xfrm>
          <a:prstGeom prst="rect">
            <a:avLst/>
          </a:prstGeom>
          <a:noFill/>
        </p:spPr>
        <p:txBody>
          <a:bodyPr wrap="square" rtlCol="0">
            <a:spAutoFit/>
          </a:bodyPr>
          <a:lstStyle/>
          <a:p>
            <a:r>
              <a:rPr lang="en-US" dirty="0"/>
              <a:t>Set Preview to false</a:t>
            </a:r>
          </a:p>
        </p:txBody>
      </p:sp>
      <p:sp>
        <p:nvSpPr>
          <p:cNvPr id="43" name="TextBox 42">
            <a:extLst>
              <a:ext uri="{FF2B5EF4-FFF2-40B4-BE49-F238E27FC236}">
                <a16:creationId xmlns:a16="http://schemas.microsoft.com/office/drawing/2014/main" id="{B3831AEF-E1DD-4F95-AB17-81C920FE6592}"/>
              </a:ext>
            </a:extLst>
          </p:cNvPr>
          <p:cNvSpPr txBox="1"/>
          <p:nvPr/>
        </p:nvSpPr>
        <p:spPr>
          <a:xfrm>
            <a:off x="9324975" y="6391275"/>
            <a:ext cx="2571750" cy="369332"/>
          </a:xfrm>
          <a:prstGeom prst="rect">
            <a:avLst/>
          </a:prstGeom>
          <a:noFill/>
        </p:spPr>
        <p:txBody>
          <a:bodyPr wrap="square" rtlCol="0">
            <a:spAutoFit/>
          </a:bodyPr>
          <a:lstStyle/>
          <a:p>
            <a:r>
              <a:rPr lang="en-US" dirty="0"/>
              <a:t>Use these to view results</a:t>
            </a:r>
          </a:p>
        </p:txBody>
      </p:sp>
      <p:grpSp>
        <p:nvGrpSpPr>
          <p:cNvPr id="22" name="Group 21">
            <a:extLst>
              <a:ext uri="{FF2B5EF4-FFF2-40B4-BE49-F238E27FC236}">
                <a16:creationId xmlns:a16="http://schemas.microsoft.com/office/drawing/2014/main" id="{0108F92B-2B69-40A5-A163-70359482F411}"/>
              </a:ext>
            </a:extLst>
          </p:cNvPr>
          <p:cNvGrpSpPr/>
          <p:nvPr/>
        </p:nvGrpSpPr>
        <p:grpSpPr>
          <a:xfrm>
            <a:off x="6115050" y="5991226"/>
            <a:ext cx="554831" cy="628651"/>
            <a:chOff x="6115050" y="5991226"/>
            <a:chExt cx="554831" cy="628651"/>
          </a:xfrm>
        </p:grpSpPr>
        <p:cxnSp>
          <p:nvCxnSpPr>
            <p:cNvPr id="17" name="Straight Arrow Connector 16">
              <a:extLst>
                <a:ext uri="{FF2B5EF4-FFF2-40B4-BE49-F238E27FC236}">
                  <a16:creationId xmlns:a16="http://schemas.microsoft.com/office/drawing/2014/main" id="{70D2F656-1399-46EE-8657-D1F0116CBCDF}"/>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92D1F2E-E331-4B59-B22F-EC3E8A79B5AF}"/>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036F3370-86B0-47D3-AC0A-576196507EB8}"/>
              </a:ext>
            </a:extLst>
          </p:cNvPr>
          <p:cNvSpPr/>
          <p:nvPr/>
        </p:nvSpPr>
        <p:spPr>
          <a:xfrm>
            <a:off x="8521023" y="4538156"/>
            <a:ext cx="1013501" cy="14816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2B8DE566-1212-460F-ACA1-1C3425E58FC3}"/>
              </a:ext>
            </a:extLst>
          </p:cNvPr>
          <p:cNvCxnSpPr>
            <a:cxnSpLocks/>
          </p:cNvCxnSpPr>
          <p:nvPr/>
        </p:nvCxnSpPr>
        <p:spPr>
          <a:xfrm flipH="1" flipV="1">
            <a:off x="8881755" y="5991226"/>
            <a:ext cx="0" cy="62864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74EB58D-7F3C-499B-8E58-65694DF578F6}"/>
              </a:ext>
            </a:extLst>
          </p:cNvPr>
          <p:cNvCxnSpPr>
            <a:cxnSpLocks/>
          </p:cNvCxnSpPr>
          <p:nvPr/>
        </p:nvCxnSpPr>
        <p:spPr>
          <a:xfrm flipH="1" flipV="1">
            <a:off x="8879681" y="6619876"/>
            <a:ext cx="483394"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3F18568-D01E-441A-80EA-2C33DC845088}"/>
              </a:ext>
            </a:extLst>
          </p:cNvPr>
          <p:cNvPicPr>
            <a:picLocks noChangeAspect="1"/>
          </p:cNvPicPr>
          <p:nvPr/>
        </p:nvPicPr>
        <p:blipFill rotWithShape="1">
          <a:blip r:embed="rId12"/>
          <a:srcRect l="21666" t="21528" r="20505" b="17361"/>
          <a:stretch/>
        </p:blipFill>
        <p:spPr>
          <a:xfrm>
            <a:off x="5483284" y="719374"/>
            <a:ext cx="2889192" cy="2552700"/>
          </a:xfrm>
          <a:prstGeom prst="rect">
            <a:avLst/>
          </a:prstGeom>
        </p:spPr>
      </p:pic>
      <p:sp>
        <p:nvSpPr>
          <p:cNvPr id="44" name="TextBox 43">
            <a:extLst>
              <a:ext uri="{FF2B5EF4-FFF2-40B4-BE49-F238E27FC236}">
                <a16:creationId xmlns:a16="http://schemas.microsoft.com/office/drawing/2014/main" id="{703112EB-3935-4FFA-B681-6FE790B962F0}"/>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552651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014F5B9-182F-46FC-AA52-798BB29102B9}"/>
              </a:ext>
            </a:extLst>
          </p:cNvPr>
          <p:cNvPicPr>
            <a:picLocks noChangeAspect="1"/>
          </p:cNvPicPr>
          <p:nvPr/>
        </p:nvPicPr>
        <p:blipFill rotWithShape="1">
          <a:blip r:embed="rId3"/>
          <a:srcRect l="8755" t="32587" r="72474" b="59444"/>
          <a:stretch/>
        </p:blipFill>
        <p:spPr>
          <a:xfrm>
            <a:off x="1622334" y="3200987"/>
            <a:ext cx="3378291" cy="806809"/>
          </a:xfrm>
          <a:prstGeom prst="rect">
            <a:avLst/>
          </a:prstGeom>
        </p:spPr>
      </p:pic>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4"/>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5"/>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5"/>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6"/>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96472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1533525" y="551104"/>
            <a:ext cx="1080260" cy="1918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3BAA9F0-2DA0-488B-8E4E-62BE257F3284}"/>
              </a:ext>
            </a:extLst>
          </p:cNvPr>
          <p:cNvPicPr>
            <a:picLocks noChangeAspect="1"/>
          </p:cNvPicPr>
          <p:nvPr/>
        </p:nvPicPr>
        <p:blipFill rotWithShape="1">
          <a:blip r:embed="rId7"/>
          <a:srcRect l="15163" t="6944" b="3750"/>
          <a:stretch/>
        </p:blipFill>
        <p:spPr>
          <a:xfrm>
            <a:off x="8633655" y="1205157"/>
            <a:ext cx="3424995" cy="3014418"/>
          </a:xfrm>
          <a:prstGeom prst="rect">
            <a:avLst/>
          </a:prstGeom>
        </p:spPr>
      </p:pic>
      <p:pic>
        <p:nvPicPr>
          <p:cNvPr id="17" name="Picture 16">
            <a:extLst>
              <a:ext uri="{FF2B5EF4-FFF2-40B4-BE49-F238E27FC236}">
                <a16:creationId xmlns:a16="http://schemas.microsoft.com/office/drawing/2014/main" id="{2AB56AEA-1CBD-426A-B1A1-80564CABF681}"/>
              </a:ext>
            </a:extLst>
          </p:cNvPr>
          <p:cNvPicPr>
            <a:picLocks noChangeAspect="1"/>
          </p:cNvPicPr>
          <p:nvPr/>
        </p:nvPicPr>
        <p:blipFill rotWithShape="1">
          <a:blip r:embed="rId8"/>
          <a:srcRect l="1484" t="34583" r="2187" b="20556"/>
          <a:stretch/>
        </p:blipFill>
        <p:spPr>
          <a:xfrm>
            <a:off x="1819275" y="4217607"/>
            <a:ext cx="7671986" cy="2009774"/>
          </a:xfrm>
          <a:prstGeom prst="rect">
            <a:avLst/>
          </a:prstGeom>
        </p:spPr>
      </p:pic>
      <p:pic>
        <p:nvPicPr>
          <p:cNvPr id="19" name="Picture 18">
            <a:extLst>
              <a:ext uri="{FF2B5EF4-FFF2-40B4-BE49-F238E27FC236}">
                <a16:creationId xmlns:a16="http://schemas.microsoft.com/office/drawing/2014/main" id="{6F9C01A3-CA86-43E2-93C7-69FE9A5F4D33}"/>
              </a:ext>
            </a:extLst>
          </p:cNvPr>
          <p:cNvPicPr>
            <a:picLocks noChangeAspect="1"/>
          </p:cNvPicPr>
          <p:nvPr/>
        </p:nvPicPr>
        <p:blipFill rotWithShape="1">
          <a:blip r:embed="rId9"/>
          <a:srcRect l="74063" t="39425" r="19422" b="58243"/>
          <a:stretch/>
        </p:blipFill>
        <p:spPr>
          <a:xfrm>
            <a:off x="0" y="2785537"/>
            <a:ext cx="1567228" cy="315481"/>
          </a:xfrm>
          <a:prstGeom prst="rect">
            <a:avLst/>
          </a:prstGeom>
        </p:spPr>
      </p:pic>
      <p:pic>
        <p:nvPicPr>
          <p:cNvPr id="40" name="Picture 39">
            <a:extLst>
              <a:ext uri="{FF2B5EF4-FFF2-40B4-BE49-F238E27FC236}">
                <a16:creationId xmlns:a16="http://schemas.microsoft.com/office/drawing/2014/main" id="{D2D828CE-A03E-4000-B94F-CB0E116F9298}"/>
              </a:ext>
            </a:extLst>
          </p:cNvPr>
          <p:cNvPicPr>
            <a:picLocks noChangeAspect="1"/>
          </p:cNvPicPr>
          <p:nvPr/>
        </p:nvPicPr>
        <p:blipFill rotWithShape="1">
          <a:blip r:embed="rId9"/>
          <a:srcRect l="63472" t="18298" r="11699" b="67618"/>
          <a:stretch/>
        </p:blipFill>
        <p:spPr>
          <a:xfrm>
            <a:off x="147893" y="1845328"/>
            <a:ext cx="2714782" cy="865998"/>
          </a:xfrm>
          <a:prstGeom prst="rect">
            <a:avLst/>
          </a:prstGeom>
        </p:spPr>
      </p:pic>
      <p:cxnSp>
        <p:nvCxnSpPr>
          <p:cNvPr id="46" name="Straight Arrow Connector 45">
            <a:extLst>
              <a:ext uri="{FF2B5EF4-FFF2-40B4-BE49-F238E27FC236}">
                <a16:creationId xmlns:a16="http://schemas.microsoft.com/office/drawing/2014/main" id="{706BE65D-A0BD-44B9-AA5F-8B943E8364E5}"/>
              </a:ext>
            </a:extLst>
          </p:cNvPr>
          <p:cNvCxnSpPr>
            <a:cxnSpLocks/>
          </p:cNvCxnSpPr>
          <p:nvPr/>
        </p:nvCxnSpPr>
        <p:spPr>
          <a:xfrm flipV="1">
            <a:off x="4886325" y="3914775"/>
            <a:ext cx="2295525" cy="73676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DC202A01-A649-4003-9AD4-00DA80C6569B}"/>
              </a:ext>
            </a:extLst>
          </p:cNvPr>
          <p:cNvSpPr/>
          <p:nvPr/>
        </p:nvSpPr>
        <p:spPr>
          <a:xfrm>
            <a:off x="5581650" y="4867275"/>
            <a:ext cx="1847851" cy="581025"/>
          </a:xfrm>
          <a:prstGeom prst="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345CCD76-1DBB-4617-94C7-DE896F3313F3}"/>
              </a:ext>
            </a:extLst>
          </p:cNvPr>
          <p:cNvGrpSpPr/>
          <p:nvPr/>
        </p:nvGrpSpPr>
        <p:grpSpPr>
          <a:xfrm>
            <a:off x="4276724" y="786822"/>
            <a:ext cx="3952875" cy="1752590"/>
            <a:chOff x="4514849" y="609600"/>
            <a:chExt cx="3952875" cy="1752590"/>
          </a:xfrm>
        </p:grpSpPr>
        <p:pic>
          <p:nvPicPr>
            <p:cNvPr id="60" name="Picture 59">
              <a:extLst>
                <a:ext uri="{FF2B5EF4-FFF2-40B4-BE49-F238E27FC236}">
                  <a16:creationId xmlns:a16="http://schemas.microsoft.com/office/drawing/2014/main" id="{CCCB5A97-BB68-4C26-806A-F26031C4876D}"/>
                </a:ext>
              </a:extLst>
            </p:cNvPr>
            <p:cNvPicPr>
              <a:picLocks noChangeAspect="1"/>
            </p:cNvPicPr>
            <p:nvPr/>
          </p:nvPicPr>
          <p:blipFill rotWithShape="1">
            <a:blip r:embed="rId7"/>
            <a:srcRect l="15164" t="6944" r="43756" b="45477"/>
            <a:stretch/>
          </p:blipFill>
          <p:spPr>
            <a:xfrm>
              <a:off x="6780373" y="756198"/>
              <a:ext cx="1658491" cy="1605992"/>
            </a:xfrm>
            <a:prstGeom prst="rect">
              <a:avLst/>
            </a:prstGeom>
          </p:spPr>
        </p:pic>
        <p:sp>
          <p:nvSpPr>
            <p:cNvPr id="64" name="TextBox 63">
              <a:extLst>
                <a:ext uri="{FF2B5EF4-FFF2-40B4-BE49-F238E27FC236}">
                  <a16:creationId xmlns:a16="http://schemas.microsoft.com/office/drawing/2014/main" id="{4690F220-66F5-4AB0-ADCA-BF0D1AC9AAD9}"/>
                </a:ext>
              </a:extLst>
            </p:cNvPr>
            <p:cNvSpPr txBox="1"/>
            <p:nvPr/>
          </p:nvSpPr>
          <p:spPr>
            <a:xfrm>
              <a:off x="4553234" y="989808"/>
              <a:ext cx="2227139" cy="338554"/>
            </a:xfrm>
            <a:prstGeom prst="rect">
              <a:avLst/>
            </a:prstGeom>
            <a:noFill/>
          </p:spPr>
          <p:txBody>
            <a:bodyPr wrap="square" rtlCol="0">
              <a:spAutoFit/>
            </a:bodyPr>
            <a:lstStyle/>
            <a:p>
              <a:r>
                <a:rPr lang="en-US" sz="1600" dirty="0"/>
                <a:t>outer-circulation depth</a:t>
              </a:r>
            </a:p>
          </p:txBody>
        </p:sp>
        <p:sp>
          <p:nvSpPr>
            <p:cNvPr id="66" name="TextBox 65">
              <a:extLst>
                <a:ext uri="{FF2B5EF4-FFF2-40B4-BE49-F238E27FC236}">
                  <a16:creationId xmlns:a16="http://schemas.microsoft.com/office/drawing/2014/main" id="{AAED7CFE-6C12-414B-BE0F-912660F7EF7D}"/>
                </a:ext>
              </a:extLst>
            </p:cNvPr>
            <p:cNvSpPr txBox="1"/>
            <p:nvPr/>
          </p:nvSpPr>
          <p:spPr>
            <a:xfrm>
              <a:off x="4553234" y="1345896"/>
              <a:ext cx="2227139" cy="338554"/>
            </a:xfrm>
            <a:prstGeom prst="rect">
              <a:avLst/>
            </a:prstGeom>
            <a:noFill/>
          </p:spPr>
          <p:txBody>
            <a:bodyPr wrap="square" rtlCol="0">
              <a:spAutoFit/>
            </a:bodyPr>
            <a:lstStyle/>
            <a:p>
              <a:r>
                <a:rPr lang="en-US" sz="1600" dirty="0"/>
                <a:t>Bay depth</a:t>
              </a:r>
            </a:p>
          </p:txBody>
        </p:sp>
        <p:sp>
          <p:nvSpPr>
            <p:cNvPr id="67" name="TextBox 66">
              <a:extLst>
                <a:ext uri="{FF2B5EF4-FFF2-40B4-BE49-F238E27FC236}">
                  <a16:creationId xmlns:a16="http://schemas.microsoft.com/office/drawing/2014/main" id="{BCA6B640-5F47-4A20-89B6-0956AF704CF7}"/>
                </a:ext>
              </a:extLst>
            </p:cNvPr>
            <p:cNvSpPr txBox="1"/>
            <p:nvPr/>
          </p:nvSpPr>
          <p:spPr>
            <a:xfrm>
              <a:off x="4553234" y="1766552"/>
              <a:ext cx="2227139" cy="338554"/>
            </a:xfrm>
            <a:prstGeom prst="rect">
              <a:avLst/>
            </a:prstGeom>
            <a:noFill/>
          </p:spPr>
          <p:txBody>
            <a:bodyPr wrap="square" rtlCol="0">
              <a:spAutoFit/>
            </a:bodyPr>
            <a:lstStyle/>
            <a:p>
              <a:r>
                <a:rPr lang="en-US" sz="1600" dirty="0"/>
                <a:t>inner-circulation depth</a:t>
              </a:r>
            </a:p>
          </p:txBody>
        </p:sp>
        <p:cxnSp>
          <p:nvCxnSpPr>
            <p:cNvPr id="69" name="Straight Arrow Connector 68">
              <a:extLst>
                <a:ext uri="{FF2B5EF4-FFF2-40B4-BE49-F238E27FC236}">
                  <a16:creationId xmlns:a16="http://schemas.microsoft.com/office/drawing/2014/main" id="{C39E8F69-83D1-448C-AE4C-C983B17ABED7}"/>
                </a:ext>
              </a:extLst>
            </p:cNvPr>
            <p:cNvCxnSpPr>
              <a:cxnSpLocks/>
            </p:cNvCxnSpPr>
            <p:nvPr/>
          </p:nvCxnSpPr>
          <p:spPr>
            <a:xfrm>
              <a:off x="6696075" y="1162426"/>
              <a:ext cx="2667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90002C7-9C27-4B23-841F-6717578EBA7D}"/>
                </a:ext>
              </a:extLst>
            </p:cNvPr>
            <p:cNvCxnSpPr>
              <a:cxnSpLocks/>
            </p:cNvCxnSpPr>
            <p:nvPr/>
          </p:nvCxnSpPr>
          <p:spPr>
            <a:xfrm>
              <a:off x="5562600" y="1534599"/>
              <a:ext cx="140017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3F80BEF-FE15-414B-9462-D98659E09D28}"/>
                </a:ext>
              </a:extLst>
            </p:cNvPr>
            <p:cNvCxnSpPr>
              <a:cxnSpLocks/>
            </p:cNvCxnSpPr>
            <p:nvPr/>
          </p:nvCxnSpPr>
          <p:spPr>
            <a:xfrm>
              <a:off x="6553200" y="1935829"/>
              <a:ext cx="7620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1C61F1A-8C0C-4D49-BEDE-2CDAF64A4613}"/>
                </a:ext>
              </a:extLst>
            </p:cNvPr>
            <p:cNvCxnSpPr>
              <a:cxnSpLocks/>
            </p:cNvCxnSpPr>
            <p:nvPr/>
          </p:nvCxnSpPr>
          <p:spPr>
            <a:xfrm>
              <a:off x="7315200" y="1935829"/>
              <a:ext cx="257175" cy="154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3A1D5C-8F74-4651-A7D4-35EC117CA38A}"/>
                </a:ext>
              </a:extLst>
            </p:cNvPr>
            <p:cNvCxnSpPr>
              <a:cxnSpLocks/>
            </p:cNvCxnSpPr>
            <p:nvPr/>
          </p:nvCxnSpPr>
          <p:spPr>
            <a:xfrm>
              <a:off x="6962775" y="1531319"/>
              <a:ext cx="533400" cy="3212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2F51EAC-EFD7-420A-99DD-23792BB490C6}"/>
                </a:ext>
              </a:extLst>
            </p:cNvPr>
            <p:cNvCxnSpPr>
              <a:cxnSpLocks/>
            </p:cNvCxnSpPr>
            <p:nvPr/>
          </p:nvCxnSpPr>
          <p:spPr>
            <a:xfrm>
              <a:off x="6962775" y="1162225"/>
              <a:ext cx="315971" cy="1903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0EE0BF10-FFA9-4A2D-AC12-8971B5B68BC2}"/>
                </a:ext>
              </a:extLst>
            </p:cNvPr>
            <p:cNvSpPr txBox="1"/>
            <p:nvPr/>
          </p:nvSpPr>
          <p:spPr>
            <a:xfrm>
              <a:off x="4553234" y="665958"/>
              <a:ext cx="2227139" cy="338554"/>
            </a:xfrm>
            <a:prstGeom prst="rect">
              <a:avLst/>
            </a:prstGeom>
            <a:noFill/>
          </p:spPr>
          <p:txBody>
            <a:bodyPr wrap="square" rtlCol="0">
              <a:spAutoFit/>
            </a:bodyPr>
            <a:lstStyle/>
            <a:p>
              <a:r>
                <a:rPr lang="en-US" sz="1600" dirty="0"/>
                <a:t>Site curve</a:t>
              </a:r>
            </a:p>
          </p:txBody>
        </p:sp>
        <p:cxnSp>
          <p:nvCxnSpPr>
            <p:cNvPr id="90" name="Straight Arrow Connector 89">
              <a:extLst>
                <a:ext uri="{FF2B5EF4-FFF2-40B4-BE49-F238E27FC236}">
                  <a16:creationId xmlns:a16="http://schemas.microsoft.com/office/drawing/2014/main" id="{0A2C26B2-2E38-4B25-81F1-895E04A6F2A0}"/>
                </a:ext>
              </a:extLst>
            </p:cNvPr>
            <p:cNvCxnSpPr>
              <a:cxnSpLocks/>
            </p:cNvCxnSpPr>
            <p:nvPr/>
          </p:nvCxnSpPr>
          <p:spPr>
            <a:xfrm>
              <a:off x="5553075" y="829051"/>
              <a:ext cx="14097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0D4FC7A-5CE6-42C2-B0B0-FD945CB7217F}"/>
                </a:ext>
              </a:extLst>
            </p:cNvPr>
            <p:cNvCxnSpPr>
              <a:cxnSpLocks/>
            </p:cNvCxnSpPr>
            <p:nvPr/>
          </p:nvCxnSpPr>
          <p:spPr>
            <a:xfrm>
              <a:off x="6962775" y="828850"/>
              <a:ext cx="447675" cy="2696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7903F7ED-5213-4BB1-B07F-3014CF937F1F}"/>
                </a:ext>
              </a:extLst>
            </p:cNvPr>
            <p:cNvSpPr/>
            <p:nvPr/>
          </p:nvSpPr>
          <p:spPr>
            <a:xfrm>
              <a:off x="4514849" y="609600"/>
              <a:ext cx="3952875" cy="1743075"/>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TextBox 96">
            <a:extLst>
              <a:ext uri="{FF2B5EF4-FFF2-40B4-BE49-F238E27FC236}">
                <a16:creationId xmlns:a16="http://schemas.microsoft.com/office/drawing/2014/main" id="{FDC39808-C2B6-4D57-B35A-889ADC236FEF}"/>
              </a:ext>
            </a:extLst>
          </p:cNvPr>
          <p:cNvSpPr txBox="1"/>
          <p:nvPr/>
        </p:nvSpPr>
        <p:spPr>
          <a:xfrm>
            <a:off x="38099" y="5605233"/>
            <a:ext cx="2847403" cy="338554"/>
          </a:xfrm>
          <a:prstGeom prst="rect">
            <a:avLst/>
          </a:prstGeom>
          <a:solidFill>
            <a:schemeClr val="bg1"/>
          </a:solidFill>
        </p:spPr>
        <p:txBody>
          <a:bodyPr wrap="square" rtlCol="0">
            <a:spAutoFit/>
          </a:bodyPr>
          <a:lstStyle/>
          <a:p>
            <a:r>
              <a:rPr lang="en-US" sz="1600" dirty="0"/>
              <a:t>Sensitivity = x, where 0.1&lt;x&lt;5.0</a:t>
            </a:r>
          </a:p>
        </p:txBody>
      </p:sp>
      <p:sp>
        <p:nvSpPr>
          <p:cNvPr id="98" name="TextBox 97">
            <a:extLst>
              <a:ext uri="{FF2B5EF4-FFF2-40B4-BE49-F238E27FC236}">
                <a16:creationId xmlns:a16="http://schemas.microsoft.com/office/drawing/2014/main" id="{6D7A416F-0593-43D1-A756-7091D7E23C55}"/>
              </a:ext>
            </a:extLst>
          </p:cNvPr>
          <p:cNvSpPr txBox="1"/>
          <p:nvPr/>
        </p:nvSpPr>
        <p:spPr>
          <a:xfrm>
            <a:off x="0" y="5909846"/>
            <a:ext cx="3009328" cy="338554"/>
          </a:xfrm>
          <a:prstGeom prst="rect">
            <a:avLst/>
          </a:prstGeom>
          <a:solidFill>
            <a:schemeClr val="bg1"/>
          </a:solidFill>
        </p:spPr>
        <p:txBody>
          <a:bodyPr wrap="square" rtlCol="0">
            <a:spAutoFit/>
          </a:bodyPr>
          <a:lstStyle/>
          <a:p>
            <a:r>
              <a:rPr lang="en-US" sz="1600" dirty="0"/>
              <a:t>Optimization iterations = max 500</a:t>
            </a:r>
          </a:p>
        </p:txBody>
      </p:sp>
      <p:cxnSp>
        <p:nvCxnSpPr>
          <p:cNvPr id="101" name="Straight Arrow Connector 100">
            <a:extLst>
              <a:ext uri="{FF2B5EF4-FFF2-40B4-BE49-F238E27FC236}">
                <a16:creationId xmlns:a16="http://schemas.microsoft.com/office/drawing/2014/main" id="{01EB3FA6-E74F-49E2-B6F1-F85F72C9A55E}"/>
              </a:ext>
            </a:extLst>
          </p:cNvPr>
          <p:cNvCxnSpPr>
            <a:cxnSpLocks/>
          </p:cNvCxnSpPr>
          <p:nvPr/>
        </p:nvCxnSpPr>
        <p:spPr>
          <a:xfrm>
            <a:off x="7181850" y="3918118"/>
            <a:ext cx="2200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D6C88BF5-9596-4BA6-8041-37674F376C97}"/>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52BAD00-AEA8-47C7-8D0C-AAD4178942F9}"/>
              </a:ext>
            </a:extLst>
          </p:cNvPr>
          <p:cNvCxnSpPr>
            <a:cxnSpLocks/>
          </p:cNvCxnSpPr>
          <p:nvPr/>
        </p:nvCxnSpPr>
        <p:spPr>
          <a:xfrm flipV="1">
            <a:off x="10487025" y="3400427"/>
            <a:ext cx="0" cy="17430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12888E-52E5-4EDE-9539-EF2F5ADFD787}"/>
              </a:ext>
            </a:extLst>
          </p:cNvPr>
          <p:cNvCxnSpPr>
            <a:cxnSpLocks/>
          </p:cNvCxnSpPr>
          <p:nvPr/>
        </p:nvCxnSpPr>
        <p:spPr>
          <a:xfrm flipV="1">
            <a:off x="11201400" y="3648075"/>
            <a:ext cx="0" cy="19335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51D3D15-F7E7-4950-89A0-364C8780773C}"/>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77A73EF-3D78-40DF-9DDD-49710F2E4755}"/>
              </a:ext>
            </a:extLst>
          </p:cNvPr>
          <p:cNvCxnSpPr>
            <a:cxnSpLocks/>
          </p:cNvCxnSpPr>
          <p:nvPr/>
        </p:nvCxnSpPr>
        <p:spPr>
          <a:xfrm>
            <a:off x="9372600" y="5144462"/>
            <a:ext cx="1114425"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E106DAD-FA74-4D5A-A47C-71D9B66CE858}"/>
              </a:ext>
            </a:extLst>
          </p:cNvPr>
          <p:cNvCxnSpPr>
            <a:cxnSpLocks/>
          </p:cNvCxnSpPr>
          <p:nvPr/>
        </p:nvCxnSpPr>
        <p:spPr>
          <a:xfrm>
            <a:off x="9415462" y="5582612"/>
            <a:ext cx="1788319"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478EC4-65B9-4794-A651-04EA7EB5FE32}"/>
              </a:ext>
            </a:extLst>
          </p:cNvPr>
          <p:cNvCxnSpPr>
            <a:cxnSpLocks/>
          </p:cNvCxnSpPr>
          <p:nvPr/>
        </p:nvCxnSpPr>
        <p:spPr>
          <a:xfrm flipV="1">
            <a:off x="6477000" y="2711326"/>
            <a:ext cx="0" cy="2122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6E37469D-A01B-477E-8DF3-DCE9BAB653E9}"/>
              </a:ext>
            </a:extLst>
          </p:cNvPr>
          <p:cNvSpPr/>
          <p:nvPr/>
        </p:nvSpPr>
        <p:spPr>
          <a:xfrm>
            <a:off x="1643974" y="3404681"/>
            <a:ext cx="554476" cy="651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7701812-F52A-42D5-BB2F-3A5B84F08F3C}"/>
              </a:ext>
            </a:extLst>
          </p:cNvPr>
          <p:cNvCxnSpPr>
            <a:cxnSpLocks/>
          </p:cNvCxnSpPr>
          <p:nvPr/>
        </p:nvCxnSpPr>
        <p:spPr>
          <a:xfrm flipV="1">
            <a:off x="2198450" y="3228975"/>
            <a:ext cx="6888400" cy="45395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3FAD627-F411-4A91-B8E3-9B98C69FAC18}"/>
              </a:ext>
            </a:extLst>
          </p:cNvPr>
          <p:cNvSpPr txBox="1"/>
          <p:nvPr/>
        </p:nvSpPr>
        <p:spPr>
          <a:xfrm>
            <a:off x="6989894" y="3122856"/>
            <a:ext cx="1485329" cy="338554"/>
          </a:xfrm>
          <a:prstGeom prst="rect">
            <a:avLst/>
          </a:prstGeom>
          <a:solidFill>
            <a:schemeClr val="bg1"/>
          </a:solidFill>
        </p:spPr>
        <p:txBody>
          <a:bodyPr wrap="square" rtlCol="0">
            <a:spAutoFit/>
          </a:bodyPr>
          <a:lstStyle/>
          <a:p>
            <a:r>
              <a:rPr lang="en-US" sz="1600" dirty="0"/>
              <a:t>Name of space</a:t>
            </a:r>
          </a:p>
        </p:txBody>
      </p:sp>
      <p:grpSp>
        <p:nvGrpSpPr>
          <p:cNvPr id="52" name="Group 51">
            <a:extLst>
              <a:ext uri="{FF2B5EF4-FFF2-40B4-BE49-F238E27FC236}">
                <a16:creationId xmlns:a16="http://schemas.microsoft.com/office/drawing/2014/main" id="{B977044A-BF66-49D4-BE84-F3AD918F8506}"/>
              </a:ext>
            </a:extLst>
          </p:cNvPr>
          <p:cNvGrpSpPr/>
          <p:nvPr/>
        </p:nvGrpSpPr>
        <p:grpSpPr>
          <a:xfrm>
            <a:off x="74542" y="3044757"/>
            <a:ext cx="4249808" cy="1336743"/>
            <a:chOff x="74542" y="3044757"/>
            <a:chExt cx="3456598" cy="1336743"/>
          </a:xfrm>
        </p:grpSpPr>
        <p:sp>
          <p:nvSpPr>
            <p:cNvPr id="53" name="TextBox 52">
              <a:extLst>
                <a:ext uri="{FF2B5EF4-FFF2-40B4-BE49-F238E27FC236}">
                  <a16:creationId xmlns:a16="http://schemas.microsoft.com/office/drawing/2014/main" id="{09AD417E-477B-46C7-AACD-AFD61EDB3F8F}"/>
                </a:ext>
              </a:extLst>
            </p:cNvPr>
            <p:cNvSpPr txBox="1"/>
            <p:nvPr/>
          </p:nvSpPr>
          <p:spPr>
            <a:xfrm>
              <a:off x="74542" y="3166833"/>
              <a:ext cx="1485329" cy="830997"/>
            </a:xfrm>
            <a:prstGeom prst="rect">
              <a:avLst/>
            </a:prstGeom>
            <a:noFill/>
          </p:spPr>
          <p:txBody>
            <a:bodyPr wrap="square" rtlCol="0">
              <a:spAutoFit/>
            </a:bodyPr>
            <a:lstStyle/>
            <a:p>
              <a:r>
                <a:rPr lang="en-US" sz="1600" dirty="0"/>
                <a:t>Right-Click: </a:t>
              </a:r>
            </a:p>
            <a:p>
              <a:r>
                <a:rPr lang="en-US" sz="1600" dirty="0"/>
                <a:t>“Set File Path”: </a:t>
              </a:r>
            </a:p>
            <a:p>
              <a:r>
                <a:rPr lang="en-US" sz="1600" dirty="0"/>
                <a:t>navigate to file</a:t>
              </a:r>
            </a:p>
          </p:txBody>
        </p:sp>
        <p:cxnSp>
          <p:nvCxnSpPr>
            <p:cNvPr id="54" name="Straight Arrow Connector 53">
              <a:extLst>
                <a:ext uri="{FF2B5EF4-FFF2-40B4-BE49-F238E27FC236}">
                  <a16:creationId xmlns:a16="http://schemas.microsoft.com/office/drawing/2014/main" id="{2EB5D481-CBE5-4890-8CD0-C712B0C43D94}"/>
                </a:ext>
              </a:extLst>
            </p:cNvPr>
            <p:cNvCxnSpPr>
              <a:cxnSpLocks/>
            </p:cNvCxnSpPr>
            <p:nvPr/>
          </p:nvCxnSpPr>
          <p:spPr>
            <a:xfrm>
              <a:off x="1253464" y="4371975"/>
              <a:ext cx="22776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CAEDB48-0606-414C-BBE2-7865C77BAE22}"/>
                </a:ext>
              </a:extLst>
            </p:cNvPr>
            <p:cNvCxnSpPr>
              <a:cxnSpLocks/>
            </p:cNvCxnSpPr>
            <p:nvPr/>
          </p:nvCxnSpPr>
          <p:spPr>
            <a:xfrm>
              <a:off x="1255419" y="3044757"/>
              <a:ext cx="0" cy="1336743"/>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CCFC1843-EC99-41AD-9C16-F6402965B380}"/>
              </a:ext>
            </a:extLst>
          </p:cNvPr>
          <p:cNvSpPr txBox="1"/>
          <p:nvPr/>
        </p:nvSpPr>
        <p:spPr>
          <a:xfrm>
            <a:off x="5029200" y="6400800"/>
            <a:ext cx="2238375" cy="369332"/>
          </a:xfrm>
          <a:prstGeom prst="rect">
            <a:avLst/>
          </a:prstGeom>
          <a:noFill/>
        </p:spPr>
        <p:txBody>
          <a:bodyPr wrap="square" rtlCol="0">
            <a:spAutoFit/>
          </a:bodyPr>
          <a:lstStyle/>
          <a:p>
            <a:r>
              <a:rPr lang="en-US" dirty="0"/>
              <a:t>Set Preview to false</a:t>
            </a:r>
          </a:p>
        </p:txBody>
      </p:sp>
      <p:sp>
        <p:nvSpPr>
          <p:cNvPr id="57" name="TextBox 56">
            <a:extLst>
              <a:ext uri="{FF2B5EF4-FFF2-40B4-BE49-F238E27FC236}">
                <a16:creationId xmlns:a16="http://schemas.microsoft.com/office/drawing/2014/main" id="{3DED5E76-AEAE-4166-AA28-2C59957E063D}"/>
              </a:ext>
            </a:extLst>
          </p:cNvPr>
          <p:cNvSpPr txBox="1"/>
          <p:nvPr/>
        </p:nvSpPr>
        <p:spPr>
          <a:xfrm>
            <a:off x="9324975" y="6391275"/>
            <a:ext cx="2571750" cy="369332"/>
          </a:xfrm>
          <a:prstGeom prst="rect">
            <a:avLst/>
          </a:prstGeom>
          <a:noFill/>
        </p:spPr>
        <p:txBody>
          <a:bodyPr wrap="square" rtlCol="0">
            <a:spAutoFit/>
          </a:bodyPr>
          <a:lstStyle/>
          <a:p>
            <a:r>
              <a:rPr lang="en-US" dirty="0"/>
              <a:t>Use these to view results</a:t>
            </a:r>
          </a:p>
        </p:txBody>
      </p:sp>
      <p:grpSp>
        <p:nvGrpSpPr>
          <p:cNvPr id="58" name="Group 57">
            <a:extLst>
              <a:ext uri="{FF2B5EF4-FFF2-40B4-BE49-F238E27FC236}">
                <a16:creationId xmlns:a16="http://schemas.microsoft.com/office/drawing/2014/main" id="{5631579D-2A80-4767-B4CB-CB4F68BD3CFE}"/>
              </a:ext>
            </a:extLst>
          </p:cNvPr>
          <p:cNvGrpSpPr/>
          <p:nvPr/>
        </p:nvGrpSpPr>
        <p:grpSpPr>
          <a:xfrm>
            <a:off x="7038975" y="5810251"/>
            <a:ext cx="554831" cy="819152"/>
            <a:chOff x="6115050" y="5991226"/>
            <a:chExt cx="554831" cy="628651"/>
          </a:xfrm>
        </p:grpSpPr>
        <p:cxnSp>
          <p:nvCxnSpPr>
            <p:cNvPr id="59" name="Straight Arrow Connector 58">
              <a:extLst>
                <a:ext uri="{FF2B5EF4-FFF2-40B4-BE49-F238E27FC236}">
                  <a16:creationId xmlns:a16="http://schemas.microsoft.com/office/drawing/2014/main" id="{6ACFDAC0-2A95-472B-8DEA-EBD319F05FA4}"/>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E0574C-8720-41F9-A25F-7C35DD79840D}"/>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F45EEFE3-80C1-4F26-93C7-8631BC7B013D}"/>
              </a:ext>
            </a:extLst>
          </p:cNvPr>
          <p:cNvSpPr/>
          <p:nvPr/>
        </p:nvSpPr>
        <p:spPr>
          <a:xfrm>
            <a:off x="8521023" y="4538156"/>
            <a:ext cx="1013501" cy="148164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8F76F0D8-C3C4-4E86-9D96-3F8A4F65AE0C}"/>
              </a:ext>
            </a:extLst>
          </p:cNvPr>
          <p:cNvCxnSpPr>
            <a:cxnSpLocks/>
          </p:cNvCxnSpPr>
          <p:nvPr/>
        </p:nvCxnSpPr>
        <p:spPr>
          <a:xfrm flipH="1" flipV="1">
            <a:off x="8881755" y="5991226"/>
            <a:ext cx="0" cy="62864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0F20803-352A-49D3-8838-187066E123CC}"/>
              </a:ext>
            </a:extLst>
          </p:cNvPr>
          <p:cNvCxnSpPr>
            <a:cxnSpLocks/>
          </p:cNvCxnSpPr>
          <p:nvPr/>
        </p:nvCxnSpPr>
        <p:spPr>
          <a:xfrm flipH="1" flipV="1">
            <a:off x="8879681" y="6619876"/>
            <a:ext cx="483394"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917620DE-3483-49F2-B357-D09BBF0DBAD0}"/>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821192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023429-FFB8-412A-9518-DD67713FF83B}"/>
              </a:ext>
            </a:extLst>
          </p:cNvPr>
          <p:cNvPicPr>
            <a:picLocks noChangeAspect="1"/>
          </p:cNvPicPr>
          <p:nvPr/>
        </p:nvPicPr>
        <p:blipFill>
          <a:blip r:embed="rId3"/>
          <a:stretch>
            <a:fillRect/>
          </a:stretch>
        </p:blipFill>
        <p:spPr>
          <a:xfrm>
            <a:off x="8271705" y="331038"/>
            <a:ext cx="3796470" cy="3174162"/>
          </a:xfrm>
          <a:prstGeom prst="rect">
            <a:avLst/>
          </a:prstGeom>
        </p:spPr>
      </p:pic>
      <p:pic>
        <p:nvPicPr>
          <p:cNvPr id="2" name="Picture 1">
            <a:extLst>
              <a:ext uri="{FF2B5EF4-FFF2-40B4-BE49-F238E27FC236}">
                <a16:creationId xmlns:a16="http://schemas.microsoft.com/office/drawing/2014/main" id="{EE33178E-5FF6-4F6E-8297-531C7B1B9ED3}"/>
              </a:ext>
            </a:extLst>
          </p:cNvPr>
          <p:cNvPicPr>
            <a:picLocks noChangeAspect="1"/>
          </p:cNvPicPr>
          <p:nvPr/>
        </p:nvPicPr>
        <p:blipFill rotWithShape="1">
          <a:blip r:embed="rId4"/>
          <a:srcRect l="17500" t="37916" r="20156" b="32917"/>
          <a:stretch/>
        </p:blipFill>
        <p:spPr>
          <a:xfrm>
            <a:off x="1104900" y="4048125"/>
            <a:ext cx="7600950" cy="2000250"/>
          </a:xfrm>
          <a:prstGeom prst="rect">
            <a:avLst/>
          </a:prstGeom>
        </p:spPr>
      </p:pic>
      <p:pic>
        <p:nvPicPr>
          <p:cNvPr id="22" name="Picture 21">
            <a:extLst>
              <a:ext uri="{FF2B5EF4-FFF2-40B4-BE49-F238E27FC236}">
                <a16:creationId xmlns:a16="http://schemas.microsoft.com/office/drawing/2014/main" id="{B014F5B9-182F-46FC-AA52-798BB29102B9}"/>
              </a:ext>
            </a:extLst>
          </p:cNvPr>
          <p:cNvPicPr>
            <a:picLocks noChangeAspect="1"/>
          </p:cNvPicPr>
          <p:nvPr/>
        </p:nvPicPr>
        <p:blipFill rotWithShape="1">
          <a:blip r:embed="rId5"/>
          <a:srcRect l="8755" t="32587" r="72474" b="59444"/>
          <a:stretch/>
        </p:blipFill>
        <p:spPr>
          <a:xfrm>
            <a:off x="1622334" y="3200987"/>
            <a:ext cx="3378291" cy="806809"/>
          </a:xfrm>
          <a:prstGeom prst="rect">
            <a:avLst/>
          </a:prstGeom>
        </p:spPr>
      </p:pic>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6"/>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7"/>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7"/>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8"/>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146954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p:cNvCxnSpPr>
          <p:nvPr/>
        </p:nvCxnSpPr>
        <p:spPr>
          <a:xfrm flipH="1">
            <a:off x="2000250" y="551104"/>
            <a:ext cx="613535" cy="1823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F9C01A3-CA86-43E2-93C7-69FE9A5F4D33}"/>
              </a:ext>
            </a:extLst>
          </p:cNvPr>
          <p:cNvPicPr>
            <a:picLocks noChangeAspect="1"/>
          </p:cNvPicPr>
          <p:nvPr/>
        </p:nvPicPr>
        <p:blipFill rotWithShape="1">
          <a:blip r:embed="rId9"/>
          <a:srcRect l="74063" t="39425" r="19422" b="58243"/>
          <a:stretch/>
        </p:blipFill>
        <p:spPr>
          <a:xfrm>
            <a:off x="0" y="2785537"/>
            <a:ext cx="1567228" cy="315481"/>
          </a:xfrm>
          <a:prstGeom prst="rect">
            <a:avLst/>
          </a:prstGeom>
        </p:spPr>
      </p:pic>
      <p:pic>
        <p:nvPicPr>
          <p:cNvPr id="40" name="Picture 39">
            <a:extLst>
              <a:ext uri="{FF2B5EF4-FFF2-40B4-BE49-F238E27FC236}">
                <a16:creationId xmlns:a16="http://schemas.microsoft.com/office/drawing/2014/main" id="{D2D828CE-A03E-4000-B94F-CB0E116F9298}"/>
              </a:ext>
            </a:extLst>
          </p:cNvPr>
          <p:cNvPicPr>
            <a:picLocks noChangeAspect="1"/>
          </p:cNvPicPr>
          <p:nvPr/>
        </p:nvPicPr>
        <p:blipFill rotWithShape="1">
          <a:blip r:embed="rId9"/>
          <a:srcRect l="63472" t="18298" r="11699" b="67618"/>
          <a:stretch/>
        </p:blipFill>
        <p:spPr>
          <a:xfrm>
            <a:off x="147893" y="1845328"/>
            <a:ext cx="2714782" cy="865998"/>
          </a:xfrm>
          <a:prstGeom prst="rect">
            <a:avLst/>
          </a:prstGeom>
        </p:spPr>
      </p:pic>
      <p:cxnSp>
        <p:nvCxnSpPr>
          <p:cNvPr id="46" name="Straight Arrow Connector 45">
            <a:extLst>
              <a:ext uri="{FF2B5EF4-FFF2-40B4-BE49-F238E27FC236}">
                <a16:creationId xmlns:a16="http://schemas.microsoft.com/office/drawing/2014/main" id="{706BE65D-A0BD-44B9-AA5F-8B943E8364E5}"/>
              </a:ext>
            </a:extLst>
          </p:cNvPr>
          <p:cNvCxnSpPr>
            <a:cxnSpLocks/>
          </p:cNvCxnSpPr>
          <p:nvPr/>
        </p:nvCxnSpPr>
        <p:spPr>
          <a:xfrm flipV="1">
            <a:off x="4886325" y="3914775"/>
            <a:ext cx="2295525" cy="736769"/>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DC39808-C2B6-4D57-B35A-889ADC236FEF}"/>
              </a:ext>
            </a:extLst>
          </p:cNvPr>
          <p:cNvSpPr txBox="1"/>
          <p:nvPr/>
        </p:nvSpPr>
        <p:spPr>
          <a:xfrm>
            <a:off x="200024" y="4567008"/>
            <a:ext cx="2847403" cy="338554"/>
          </a:xfrm>
          <a:prstGeom prst="rect">
            <a:avLst/>
          </a:prstGeom>
          <a:solidFill>
            <a:schemeClr val="bg1"/>
          </a:solidFill>
        </p:spPr>
        <p:txBody>
          <a:bodyPr wrap="square" rtlCol="0">
            <a:spAutoFit/>
          </a:bodyPr>
          <a:lstStyle/>
          <a:p>
            <a:r>
              <a:rPr lang="en-US" sz="1600" dirty="0"/>
              <a:t>Sensitivity = x, where 1&lt;x&lt;10</a:t>
            </a:r>
          </a:p>
        </p:txBody>
      </p:sp>
      <p:cxnSp>
        <p:nvCxnSpPr>
          <p:cNvPr id="101" name="Straight Arrow Connector 100">
            <a:extLst>
              <a:ext uri="{FF2B5EF4-FFF2-40B4-BE49-F238E27FC236}">
                <a16:creationId xmlns:a16="http://schemas.microsoft.com/office/drawing/2014/main" id="{01EB3FA6-E74F-49E2-B6F1-F85F72C9A55E}"/>
              </a:ext>
            </a:extLst>
          </p:cNvPr>
          <p:cNvCxnSpPr>
            <a:cxnSpLocks/>
          </p:cNvCxnSpPr>
          <p:nvPr/>
        </p:nvCxnSpPr>
        <p:spPr>
          <a:xfrm>
            <a:off x="7181850" y="3918118"/>
            <a:ext cx="22002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7D17685-F23D-4555-8E3E-A506513DAF64}"/>
              </a:ext>
            </a:extLst>
          </p:cNvPr>
          <p:cNvGrpSpPr/>
          <p:nvPr/>
        </p:nvGrpSpPr>
        <p:grpSpPr>
          <a:xfrm>
            <a:off x="8572499" y="3324225"/>
            <a:ext cx="2124075" cy="1681163"/>
            <a:chOff x="9372600" y="4146719"/>
            <a:chExt cx="697706" cy="563394"/>
          </a:xfrm>
        </p:grpSpPr>
        <p:cxnSp>
          <p:nvCxnSpPr>
            <p:cNvPr id="107" name="Straight Arrow Connector 106">
              <a:extLst>
                <a:ext uri="{FF2B5EF4-FFF2-40B4-BE49-F238E27FC236}">
                  <a16:creationId xmlns:a16="http://schemas.microsoft.com/office/drawing/2014/main" id="{D6C88BF5-9596-4BA6-8041-37674F376C97}"/>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51D3D15-F7E7-4950-89A0-364C8780773C}"/>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Rectangle 48">
            <a:extLst>
              <a:ext uri="{FF2B5EF4-FFF2-40B4-BE49-F238E27FC236}">
                <a16:creationId xmlns:a16="http://schemas.microsoft.com/office/drawing/2014/main" id="{6E37469D-A01B-477E-8DF3-DCE9BAB653E9}"/>
              </a:ext>
            </a:extLst>
          </p:cNvPr>
          <p:cNvSpPr/>
          <p:nvPr/>
        </p:nvSpPr>
        <p:spPr>
          <a:xfrm>
            <a:off x="1643974" y="3404681"/>
            <a:ext cx="554476" cy="651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7701812-F52A-42D5-BB2F-3A5B84F08F3C}"/>
              </a:ext>
            </a:extLst>
          </p:cNvPr>
          <p:cNvCxnSpPr>
            <a:cxnSpLocks/>
          </p:cNvCxnSpPr>
          <p:nvPr/>
        </p:nvCxnSpPr>
        <p:spPr>
          <a:xfrm flipV="1">
            <a:off x="2198450" y="2905125"/>
            <a:ext cx="7174150" cy="7778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3FAD627-F411-4A91-B8E3-9B98C69FAC18}"/>
              </a:ext>
            </a:extLst>
          </p:cNvPr>
          <p:cNvSpPr txBox="1"/>
          <p:nvPr/>
        </p:nvSpPr>
        <p:spPr>
          <a:xfrm>
            <a:off x="6265994" y="2999031"/>
            <a:ext cx="1485329" cy="338554"/>
          </a:xfrm>
          <a:prstGeom prst="rect">
            <a:avLst/>
          </a:prstGeom>
          <a:solidFill>
            <a:schemeClr val="bg1"/>
          </a:solidFill>
        </p:spPr>
        <p:txBody>
          <a:bodyPr wrap="square" rtlCol="0">
            <a:spAutoFit/>
          </a:bodyPr>
          <a:lstStyle/>
          <a:p>
            <a:r>
              <a:rPr lang="en-US" sz="1600" dirty="0"/>
              <a:t>Name of space</a:t>
            </a:r>
          </a:p>
        </p:txBody>
      </p:sp>
      <p:grpSp>
        <p:nvGrpSpPr>
          <p:cNvPr id="52" name="Group 51">
            <a:extLst>
              <a:ext uri="{FF2B5EF4-FFF2-40B4-BE49-F238E27FC236}">
                <a16:creationId xmlns:a16="http://schemas.microsoft.com/office/drawing/2014/main" id="{B977044A-BF66-49D4-BE84-F3AD918F8506}"/>
              </a:ext>
            </a:extLst>
          </p:cNvPr>
          <p:cNvGrpSpPr/>
          <p:nvPr/>
        </p:nvGrpSpPr>
        <p:grpSpPr>
          <a:xfrm>
            <a:off x="74541" y="3044757"/>
            <a:ext cx="3554483" cy="1498668"/>
            <a:chOff x="74542" y="3044757"/>
            <a:chExt cx="3456598" cy="1498668"/>
          </a:xfrm>
        </p:grpSpPr>
        <p:sp>
          <p:nvSpPr>
            <p:cNvPr id="53" name="TextBox 52">
              <a:extLst>
                <a:ext uri="{FF2B5EF4-FFF2-40B4-BE49-F238E27FC236}">
                  <a16:creationId xmlns:a16="http://schemas.microsoft.com/office/drawing/2014/main" id="{09AD417E-477B-46C7-AACD-AFD61EDB3F8F}"/>
                </a:ext>
              </a:extLst>
            </p:cNvPr>
            <p:cNvSpPr txBox="1"/>
            <p:nvPr/>
          </p:nvSpPr>
          <p:spPr>
            <a:xfrm>
              <a:off x="74542" y="3166833"/>
              <a:ext cx="1485329" cy="830997"/>
            </a:xfrm>
            <a:prstGeom prst="rect">
              <a:avLst/>
            </a:prstGeom>
            <a:noFill/>
          </p:spPr>
          <p:txBody>
            <a:bodyPr wrap="square" rtlCol="0">
              <a:spAutoFit/>
            </a:bodyPr>
            <a:lstStyle/>
            <a:p>
              <a:r>
                <a:rPr lang="en-US" sz="1600" dirty="0"/>
                <a:t>Right-Click: </a:t>
              </a:r>
            </a:p>
            <a:p>
              <a:r>
                <a:rPr lang="en-US" sz="1600" dirty="0"/>
                <a:t>“Set File Path”: </a:t>
              </a:r>
            </a:p>
            <a:p>
              <a:r>
                <a:rPr lang="en-US" sz="1600" dirty="0"/>
                <a:t>navigate to file</a:t>
              </a:r>
            </a:p>
          </p:txBody>
        </p:sp>
        <p:cxnSp>
          <p:nvCxnSpPr>
            <p:cNvPr id="54" name="Straight Arrow Connector 53">
              <a:extLst>
                <a:ext uri="{FF2B5EF4-FFF2-40B4-BE49-F238E27FC236}">
                  <a16:creationId xmlns:a16="http://schemas.microsoft.com/office/drawing/2014/main" id="{2EB5D481-CBE5-4890-8CD0-C712B0C43D94}"/>
                </a:ext>
              </a:extLst>
            </p:cNvPr>
            <p:cNvCxnSpPr>
              <a:cxnSpLocks/>
            </p:cNvCxnSpPr>
            <p:nvPr/>
          </p:nvCxnSpPr>
          <p:spPr>
            <a:xfrm>
              <a:off x="1419246" y="4524375"/>
              <a:ext cx="21118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CAEDB48-0606-414C-BBE2-7865C77BAE22}"/>
                </a:ext>
              </a:extLst>
            </p:cNvPr>
            <p:cNvCxnSpPr>
              <a:cxnSpLocks/>
            </p:cNvCxnSpPr>
            <p:nvPr/>
          </p:nvCxnSpPr>
          <p:spPr>
            <a:xfrm>
              <a:off x="1419965" y="3044757"/>
              <a:ext cx="0" cy="1498668"/>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id="{E9A455BC-8B2C-4F4C-9384-47BFDC5BFAE9}"/>
              </a:ext>
            </a:extLst>
          </p:cNvPr>
          <p:cNvPicPr>
            <a:picLocks noChangeAspect="1"/>
          </p:cNvPicPr>
          <p:nvPr/>
        </p:nvPicPr>
        <p:blipFill rotWithShape="1">
          <a:blip r:embed="rId10"/>
          <a:srcRect l="12609" t="24305" r="25847" b="25000"/>
          <a:stretch/>
        </p:blipFill>
        <p:spPr>
          <a:xfrm>
            <a:off x="5229225" y="522539"/>
            <a:ext cx="2282087" cy="1571626"/>
          </a:xfrm>
          <a:prstGeom prst="rect">
            <a:avLst/>
          </a:prstGeom>
        </p:spPr>
      </p:pic>
      <p:cxnSp>
        <p:nvCxnSpPr>
          <p:cNvPr id="56" name="Straight Arrow Connector 55">
            <a:extLst>
              <a:ext uri="{FF2B5EF4-FFF2-40B4-BE49-F238E27FC236}">
                <a16:creationId xmlns:a16="http://schemas.microsoft.com/office/drawing/2014/main" id="{16F47904-B080-49A9-B608-EC78C736294E}"/>
              </a:ext>
            </a:extLst>
          </p:cNvPr>
          <p:cNvCxnSpPr>
            <a:cxnSpLocks/>
          </p:cNvCxnSpPr>
          <p:nvPr/>
        </p:nvCxnSpPr>
        <p:spPr>
          <a:xfrm flipH="1">
            <a:off x="7848600" y="1298743"/>
            <a:ext cx="166687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787A2684-7E6A-447E-BCBA-F5150AB2BD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31156" y="799925"/>
            <a:ext cx="487074" cy="347911"/>
          </a:xfrm>
          <a:prstGeom prst="rect">
            <a:avLst/>
          </a:prstGeom>
        </p:spPr>
      </p:pic>
      <p:pic>
        <p:nvPicPr>
          <p:cNvPr id="61" name="Picture 60" descr="A picture containing table, furniture&#10;&#10;Description automatically generated">
            <a:extLst>
              <a:ext uri="{FF2B5EF4-FFF2-40B4-BE49-F238E27FC236}">
                <a16:creationId xmlns:a16="http://schemas.microsoft.com/office/drawing/2014/main" id="{ADDF3A92-D6CA-496D-8691-4FC81F3DFDB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42379" y="3432528"/>
            <a:ext cx="307249" cy="307249"/>
          </a:xfrm>
          <a:prstGeom prst="rect">
            <a:avLst/>
          </a:prstGeom>
        </p:spPr>
      </p:pic>
      <p:sp>
        <p:nvSpPr>
          <p:cNvPr id="31" name="TextBox 30">
            <a:extLst>
              <a:ext uri="{FF2B5EF4-FFF2-40B4-BE49-F238E27FC236}">
                <a16:creationId xmlns:a16="http://schemas.microsoft.com/office/drawing/2014/main" id="{CAE92F6C-F235-4500-ABC7-B859ABF37FF8}"/>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Tree>
    <p:extLst>
      <p:ext uri="{BB962C8B-B14F-4D97-AF65-F5344CB8AC3E}">
        <p14:creationId xmlns:p14="http://schemas.microsoft.com/office/powerpoint/2010/main" val="3948241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947EF76-12D6-4878-9174-1F403C1E420C}"/>
              </a:ext>
            </a:extLst>
          </p:cNvPr>
          <p:cNvPicPr>
            <a:picLocks noChangeAspect="1"/>
          </p:cNvPicPr>
          <p:nvPr/>
        </p:nvPicPr>
        <p:blipFill>
          <a:blip r:embed="rId3"/>
          <a:stretch>
            <a:fillRect/>
          </a:stretch>
        </p:blipFill>
        <p:spPr>
          <a:xfrm>
            <a:off x="8386005" y="1323199"/>
            <a:ext cx="3805995" cy="3182126"/>
          </a:xfrm>
          <a:prstGeom prst="rect">
            <a:avLst/>
          </a:prstGeom>
        </p:spPr>
      </p:pic>
      <p:pic>
        <p:nvPicPr>
          <p:cNvPr id="30" name="Picture 29">
            <a:extLst>
              <a:ext uri="{FF2B5EF4-FFF2-40B4-BE49-F238E27FC236}">
                <a16:creationId xmlns:a16="http://schemas.microsoft.com/office/drawing/2014/main" id="{BF2413E1-4B2F-4FB5-B5F1-CC6B1635FFE8}"/>
              </a:ext>
            </a:extLst>
          </p:cNvPr>
          <p:cNvPicPr>
            <a:picLocks noChangeAspect="1"/>
          </p:cNvPicPr>
          <p:nvPr/>
        </p:nvPicPr>
        <p:blipFill rotWithShape="1">
          <a:blip r:embed="rId4"/>
          <a:srcRect l="28672" t="41944" r="6484" b="30973"/>
          <a:stretch/>
        </p:blipFill>
        <p:spPr>
          <a:xfrm>
            <a:off x="1504949" y="4219575"/>
            <a:ext cx="7905751" cy="1857375"/>
          </a:xfrm>
          <a:prstGeom prst="rect">
            <a:avLst/>
          </a:prstGeom>
        </p:spPr>
      </p:pic>
      <p:pic>
        <p:nvPicPr>
          <p:cNvPr id="35" name="Picture 34">
            <a:extLst>
              <a:ext uri="{FF2B5EF4-FFF2-40B4-BE49-F238E27FC236}">
                <a16:creationId xmlns:a16="http://schemas.microsoft.com/office/drawing/2014/main" id="{1730BCE6-E1E9-4F6C-9D58-7D9523373D3E}"/>
              </a:ext>
            </a:extLst>
          </p:cNvPr>
          <p:cNvPicPr>
            <a:picLocks noChangeAspect="1"/>
          </p:cNvPicPr>
          <p:nvPr/>
        </p:nvPicPr>
        <p:blipFill rotWithShape="1">
          <a:blip r:embed="rId5"/>
          <a:srcRect l="2025" t="6627" r="90346" b="88916"/>
          <a:stretch/>
        </p:blipFill>
        <p:spPr>
          <a:xfrm>
            <a:off x="12073" y="657700"/>
            <a:ext cx="2553590" cy="839150"/>
          </a:xfrm>
          <a:prstGeom prst="rect">
            <a:avLst/>
          </a:prstGeom>
        </p:spPr>
      </p:pic>
      <p:pic>
        <p:nvPicPr>
          <p:cNvPr id="5" name="Picture 4">
            <a:extLst>
              <a:ext uri="{FF2B5EF4-FFF2-40B4-BE49-F238E27FC236}">
                <a16:creationId xmlns:a16="http://schemas.microsoft.com/office/drawing/2014/main" id="{DB856924-7629-4753-8DEE-F5B703C1200E}"/>
              </a:ext>
            </a:extLst>
          </p:cNvPr>
          <p:cNvPicPr>
            <a:picLocks noChangeAspect="1"/>
          </p:cNvPicPr>
          <p:nvPr/>
        </p:nvPicPr>
        <p:blipFill rotWithShape="1">
          <a:blip r:embed="rId6"/>
          <a:srcRect t="1740" r="92463" b="93432"/>
          <a:stretch/>
        </p:blipFill>
        <p:spPr>
          <a:xfrm>
            <a:off x="0" y="200499"/>
            <a:ext cx="2645898" cy="476689"/>
          </a:xfrm>
          <a:prstGeom prst="rect">
            <a:avLst/>
          </a:prstGeom>
        </p:spPr>
      </p:pic>
      <p:pic>
        <p:nvPicPr>
          <p:cNvPr id="6" name="Picture 5">
            <a:extLst>
              <a:ext uri="{FF2B5EF4-FFF2-40B4-BE49-F238E27FC236}">
                <a16:creationId xmlns:a16="http://schemas.microsoft.com/office/drawing/2014/main" id="{BA8FD4A7-F3BE-4C28-AF6E-4F71D791BD5F}"/>
              </a:ext>
            </a:extLst>
          </p:cNvPr>
          <p:cNvPicPr>
            <a:picLocks noChangeAspect="1"/>
          </p:cNvPicPr>
          <p:nvPr/>
        </p:nvPicPr>
        <p:blipFill rotWithShape="1">
          <a:blip r:embed="rId6"/>
          <a:srcRect l="13372" r="84909" b="92631"/>
          <a:stretch/>
        </p:blipFill>
        <p:spPr>
          <a:xfrm>
            <a:off x="2640453" y="28638"/>
            <a:ext cx="603222" cy="727560"/>
          </a:xfrm>
          <a:prstGeom prst="rect">
            <a:avLst/>
          </a:prstGeom>
        </p:spPr>
      </p:pic>
      <p:pic>
        <p:nvPicPr>
          <p:cNvPr id="7" name="Picture 6">
            <a:extLst>
              <a:ext uri="{FF2B5EF4-FFF2-40B4-BE49-F238E27FC236}">
                <a16:creationId xmlns:a16="http://schemas.microsoft.com/office/drawing/2014/main" id="{A7737464-6AE0-4E94-AA88-6C9C0576373A}"/>
              </a:ext>
            </a:extLst>
          </p:cNvPr>
          <p:cNvPicPr>
            <a:picLocks noChangeAspect="1"/>
          </p:cNvPicPr>
          <p:nvPr/>
        </p:nvPicPr>
        <p:blipFill rotWithShape="1">
          <a:blip r:embed="rId7"/>
          <a:srcRect l="407" t="562" r="92300" b="97421"/>
          <a:stretch/>
        </p:blipFill>
        <p:spPr>
          <a:xfrm>
            <a:off x="2558" y="5499"/>
            <a:ext cx="1496304" cy="232805"/>
          </a:xfrm>
          <a:prstGeom prst="rect">
            <a:avLst/>
          </a:prstGeom>
        </p:spPr>
      </p:pic>
      <p:sp>
        <p:nvSpPr>
          <p:cNvPr id="9" name="Rectangle 8">
            <a:extLst>
              <a:ext uri="{FF2B5EF4-FFF2-40B4-BE49-F238E27FC236}">
                <a16:creationId xmlns:a16="http://schemas.microsoft.com/office/drawing/2014/main" id="{87DADACA-2A82-42B7-A59E-64C7075DCC52}"/>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C974148-65A1-4A8C-8902-0683AF0558C9}"/>
              </a:ext>
            </a:extLst>
          </p:cNvPr>
          <p:cNvSpPr/>
          <p:nvPr/>
        </p:nvSpPr>
        <p:spPr>
          <a:xfrm>
            <a:off x="1974370"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AF1EC0E-297E-448C-970A-FBCEE6A9E846}"/>
              </a:ext>
            </a:extLst>
          </p:cNvPr>
          <p:cNvCxnSpPr>
            <a:cxnSpLocks/>
            <a:stCxn id="9" idx="1"/>
            <a:endCxn id="10" idx="0"/>
          </p:cNvCxnSpPr>
          <p:nvPr/>
        </p:nvCxnSpPr>
        <p:spPr>
          <a:xfrm flipH="1">
            <a:off x="2249116" y="551104"/>
            <a:ext cx="364669" cy="163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265AA6A-5C57-4226-9716-99DFB844C6FE}"/>
              </a:ext>
            </a:extLst>
          </p:cNvPr>
          <p:cNvPicPr>
            <a:picLocks noChangeAspect="1"/>
          </p:cNvPicPr>
          <p:nvPr/>
        </p:nvPicPr>
        <p:blipFill>
          <a:blip r:embed="rId8"/>
          <a:stretch>
            <a:fillRect/>
          </a:stretch>
        </p:blipFill>
        <p:spPr>
          <a:xfrm>
            <a:off x="2653461" y="923925"/>
            <a:ext cx="3424995" cy="2863578"/>
          </a:xfrm>
          <a:prstGeom prst="rect">
            <a:avLst/>
          </a:prstGeom>
        </p:spPr>
      </p:pic>
      <p:sp>
        <p:nvSpPr>
          <p:cNvPr id="41" name="TextBox 40">
            <a:extLst>
              <a:ext uri="{FF2B5EF4-FFF2-40B4-BE49-F238E27FC236}">
                <a16:creationId xmlns:a16="http://schemas.microsoft.com/office/drawing/2014/main" id="{5EF65F84-FC1E-450C-8D88-84695CA3B24C}"/>
              </a:ext>
            </a:extLst>
          </p:cNvPr>
          <p:cNvSpPr txBox="1"/>
          <p:nvPr/>
        </p:nvSpPr>
        <p:spPr>
          <a:xfrm>
            <a:off x="4124325" y="6400800"/>
            <a:ext cx="2238375" cy="369332"/>
          </a:xfrm>
          <a:prstGeom prst="rect">
            <a:avLst/>
          </a:prstGeom>
          <a:noFill/>
        </p:spPr>
        <p:txBody>
          <a:bodyPr wrap="square" rtlCol="0">
            <a:spAutoFit/>
          </a:bodyPr>
          <a:lstStyle/>
          <a:p>
            <a:r>
              <a:rPr lang="en-US" dirty="0"/>
              <a:t>Set Preview to false</a:t>
            </a:r>
          </a:p>
        </p:txBody>
      </p:sp>
      <p:sp>
        <p:nvSpPr>
          <p:cNvPr id="42" name="TextBox 41">
            <a:extLst>
              <a:ext uri="{FF2B5EF4-FFF2-40B4-BE49-F238E27FC236}">
                <a16:creationId xmlns:a16="http://schemas.microsoft.com/office/drawing/2014/main" id="{6F312538-8233-442E-BD28-EA28AD7DA6D9}"/>
              </a:ext>
            </a:extLst>
          </p:cNvPr>
          <p:cNvSpPr txBox="1"/>
          <p:nvPr/>
        </p:nvSpPr>
        <p:spPr>
          <a:xfrm>
            <a:off x="9324975" y="6391275"/>
            <a:ext cx="2571750" cy="369332"/>
          </a:xfrm>
          <a:prstGeom prst="rect">
            <a:avLst/>
          </a:prstGeom>
          <a:noFill/>
        </p:spPr>
        <p:txBody>
          <a:bodyPr wrap="square" rtlCol="0">
            <a:spAutoFit/>
          </a:bodyPr>
          <a:lstStyle/>
          <a:p>
            <a:r>
              <a:rPr lang="en-US" dirty="0"/>
              <a:t>Use these to view results</a:t>
            </a:r>
          </a:p>
        </p:txBody>
      </p:sp>
      <p:grpSp>
        <p:nvGrpSpPr>
          <p:cNvPr id="43" name="Group 42">
            <a:extLst>
              <a:ext uri="{FF2B5EF4-FFF2-40B4-BE49-F238E27FC236}">
                <a16:creationId xmlns:a16="http://schemas.microsoft.com/office/drawing/2014/main" id="{26AE1F25-02D7-4FBD-AF65-2D5C30271952}"/>
              </a:ext>
            </a:extLst>
          </p:cNvPr>
          <p:cNvGrpSpPr/>
          <p:nvPr/>
        </p:nvGrpSpPr>
        <p:grpSpPr>
          <a:xfrm>
            <a:off x="6134100" y="5810251"/>
            <a:ext cx="554831" cy="819152"/>
            <a:chOff x="6115050" y="5991226"/>
            <a:chExt cx="554831" cy="628651"/>
          </a:xfrm>
        </p:grpSpPr>
        <p:cxnSp>
          <p:nvCxnSpPr>
            <p:cNvPr id="44" name="Straight Arrow Connector 43">
              <a:extLst>
                <a:ext uri="{FF2B5EF4-FFF2-40B4-BE49-F238E27FC236}">
                  <a16:creationId xmlns:a16="http://schemas.microsoft.com/office/drawing/2014/main" id="{295B5731-C722-4E25-B71D-5303057A0017}"/>
                </a:ext>
              </a:extLst>
            </p:cNvPr>
            <p:cNvCxnSpPr>
              <a:cxnSpLocks/>
            </p:cNvCxnSpPr>
            <p:nvPr/>
          </p:nvCxnSpPr>
          <p:spPr>
            <a:xfrm flipV="1">
              <a:off x="6667500" y="5991226"/>
              <a:ext cx="0" cy="628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52E32A6-D005-450E-8FCC-EE0CBF3F2A74}"/>
                </a:ext>
              </a:extLst>
            </p:cNvPr>
            <p:cNvCxnSpPr>
              <a:cxnSpLocks/>
            </p:cNvCxnSpPr>
            <p:nvPr/>
          </p:nvCxnSpPr>
          <p:spPr>
            <a:xfrm flipV="1">
              <a:off x="6115050" y="6619876"/>
              <a:ext cx="554831"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7EE73EA8-E7AB-4375-9B14-1DF9313CFD6B}"/>
              </a:ext>
            </a:extLst>
          </p:cNvPr>
          <p:cNvSpPr/>
          <p:nvPr/>
        </p:nvSpPr>
        <p:spPr>
          <a:xfrm>
            <a:off x="8521023" y="4714875"/>
            <a:ext cx="908727" cy="1114426"/>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6B019DE3-9C2F-46D1-874C-19E6BECE6620}"/>
              </a:ext>
            </a:extLst>
          </p:cNvPr>
          <p:cNvCxnSpPr>
            <a:cxnSpLocks/>
          </p:cNvCxnSpPr>
          <p:nvPr/>
        </p:nvCxnSpPr>
        <p:spPr>
          <a:xfrm flipV="1">
            <a:off x="8881755" y="5895975"/>
            <a:ext cx="0" cy="7239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1F5A570-C868-4FBB-B847-71211B7C36F1}"/>
              </a:ext>
            </a:extLst>
          </p:cNvPr>
          <p:cNvCxnSpPr>
            <a:cxnSpLocks/>
          </p:cNvCxnSpPr>
          <p:nvPr/>
        </p:nvCxnSpPr>
        <p:spPr>
          <a:xfrm flipH="1" flipV="1">
            <a:off x="8879681" y="6619876"/>
            <a:ext cx="483394" cy="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EB0E30A-5D39-4C20-89EF-DD80E5E4CDF3}"/>
              </a:ext>
            </a:extLst>
          </p:cNvPr>
          <p:cNvGrpSpPr/>
          <p:nvPr/>
        </p:nvGrpSpPr>
        <p:grpSpPr>
          <a:xfrm>
            <a:off x="9182100" y="3302000"/>
            <a:ext cx="1104900" cy="1931989"/>
            <a:chOff x="9372600" y="4146719"/>
            <a:chExt cx="697706" cy="563394"/>
          </a:xfrm>
        </p:grpSpPr>
        <p:cxnSp>
          <p:nvCxnSpPr>
            <p:cNvPr id="60" name="Straight Arrow Connector 59">
              <a:extLst>
                <a:ext uri="{FF2B5EF4-FFF2-40B4-BE49-F238E27FC236}">
                  <a16:creationId xmlns:a16="http://schemas.microsoft.com/office/drawing/2014/main" id="{BDAAEAAE-0531-45E7-9AEE-53CB8E9B4EFC}"/>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119F7B1-FA7E-40F2-8FF8-2A05DA03AEB1}"/>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7D17685-F23D-4555-8E3E-A506513DAF64}"/>
              </a:ext>
            </a:extLst>
          </p:cNvPr>
          <p:cNvGrpSpPr/>
          <p:nvPr/>
        </p:nvGrpSpPr>
        <p:grpSpPr>
          <a:xfrm>
            <a:off x="9210675" y="3943349"/>
            <a:ext cx="1552575" cy="1662115"/>
            <a:chOff x="9372600" y="4146719"/>
            <a:chExt cx="697706" cy="563394"/>
          </a:xfrm>
        </p:grpSpPr>
        <p:cxnSp>
          <p:nvCxnSpPr>
            <p:cNvPr id="107" name="Straight Arrow Connector 106">
              <a:extLst>
                <a:ext uri="{FF2B5EF4-FFF2-40B4-BE49-F238E27FC236}">
                  <a16:creationId xmlns:a16="http://schemas.microsoft.com/office/drawing/2014/main" id="{D6C88BF5-9596-4BA6-8041-37674F376C97}"/>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51D3D15-F7E7-4950-89A0-364C8780773C}"/>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0A27DED6-30E5-4A73-88AC-94D4EEDA5B09}"/>
              </a:ext>
            </a:extLst>
          </p:cNvPr>
          <p:cNvGrpSpPr/>
          <p:nvPr/>
        </p:nvGrpSpPr>
        <p:grpSpPr>
          <a:xfrm>
            <a:off x="9182101" y="3219450"/>
            <a:ext cx="790574" cy="1671639"/>
            <a:chOff x="9372600" y="4146719"/>
            <a:chExt cx="697706" cy="563394"/>
          </a:xfrm>
        </p:grpSpPr>
        <p:cxnSp>
          <p:nvCxnSpPr>
            <p:cNvPr id="64" name="Straight Arrow Connector 63">
              <a:extLst>
                <a:ext uri="{FF2B5EF4-FFF2-40B4-BE49-F238E27FC236}">
                  <a16:creationId xmlns:a16="http://schemas.microsoft.com/office/drawing/2014/main" id="{5D48026C-CB00-4AA1-A868-37E03D3495BF}"/>
                </a:ext>
              </a:extLst>
            </p:cNvPr>
            <p:cNvCxnSpPr>
              <a:cxnSpLocks/>
            </p:cNvCxnSpPr>
            <p:nvPr/>
          </p:nvCxnSpPr>
          <p:spPr>
            <a:xfrm flipV="1">
              <a:off x="10067925" y="4146719"/>
              <a:ext cx="0" cy="5633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81AA4FE-F241-4A10-87AF-48F699DE4E40}"/>
                </a:ext>
              </a:extLst>
            </p:cNvPr>
            <p:cNvCxnSpPr>
              <a:cxnSpLocks/>
            </p:cNvCxnSpPr>
            <p:nvPr/>
          </p:nvCxnSpPr>
          <p:spPr>
            <a:xfrm>
              <a:off x="9372600" y="4708693"/>
              <a:ext cx="697706"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7" name="Straight Arrow Connector 66">
            <a:extLst>
              <a:ext uri="{FF2B5EF4-FFF2-40B4-BE49-F238E27FC236}">
                <a16:creationId xmlns:a16="http://schemas.microsoft.com/office/drawing/2014/main" id="{C289A746-CE6D-462A-B790-9E3A3D447A4C}"/>
              </a:ext>
            </a:extLst>
          </p:cNvPr>
          <p:cNvCxnSpPr>
            <a:cxnSpLocks/>
          </p:cNvCxnSpPr>
          <p:nvPr/>
        </p:nvCxnSpPr>
        <p:spPr>
          <a:xfrm flipV="1">
            <a:off x="8217693" y="2759869"/>
            <a:ext cx="0" cy="28503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9162302-783E-4B66-88F5-B4076864C645}"/>
              </a:ext>
            </a:extLst>
          </p:cNvPr>
          <p:cNvCxnSpPr>
            <a:cxnSpLocks/>
          </p:cNvCxnSpPr>
          <p:nvPr/>
        </p:nvCxnSpPr>
        <p:spPr>
          <a:xfrm flipH="1">
            <a:off x="5638800" y="2759868"/>
            <a:ext cx="305752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E20E238-76CD-44BA-835F-7A3089AEFED9}"/>
              </a:ext>
            </a:extLst>
          </p:cNvPr>
          <p:cNvSpPr txBox="1"/>
          <p:nvPr/>
        </p:nvSpPr>
        <p:spPr>
          <a:xfrm>
            <a:off x="6017793" y="2268105"/>
            <a:ext cx="2428875" cy="369332"/>
          </a:xfrm>
          <a:prstGeom prst="rect">
            <a:avLst/>
          </a:prstGeom>
          <a:noFill/>
        </p:spPr>
        <p:txBody>
          <a:bodyPr wrap="square" rtlCol="0">
            <a:spAutoFit/>
          </a:bodyPr>
          <a:lstStyle/>
          <a:p>
            <a:r>
              <a:rPr lang="en-US" dirty="0"/>
              <a:t>Preview off: output 0, 1</a:t>
            </a:r>
          </a:p>
        </p:txBody>
      </p:sp>
      <p:sp>
        <p:nvSpPr>
          <p:cNvPr id="34" name="TextBox 33">
            <a:extLst>
              <a:ext uri="{FF2B5EF4-FFF2-40B4-BE49-F238E27FC236}">
                <a16:creationId xmlns:a16="http://schemas.microsoft.com/office/drawing/2014/main" id="{4A037951-3187-45AC-A251-86C03593F1E8}"/>
              </a:ext>
            </a:extLst>
          </p:cNvPr>
          <p:cNvSpPr txBox="1"/>
          <p:nvPr/>
        </p:nvSpPr>
        <p:spPr>
          <a:xfrm>
            <a:off x="476251" y="3505200"/>
            <a:ext cx="2609850" cy="646331"/>
          </a:xfrm>
          <a:prstGeom prst="rect">
            <a:avLst/>
          </a:prstGeom>
          <a:noFill/>
        </p:spPr>
        <p:txBody>
          <a:bodyPr wrap="square" rtlCol="0">
            <a:spAutoFit/>
          </a:bodyPr>
          <a:lstStyle/>
          <a:p>
            <a:r>
              <a:rPr lang="en-US" dirty="0"/>
              <a:t>Ex. Previous Generative Component</a:t>
            </a:r>
          </a:p>
        </p:txBody>
      </p:sp>
      <p:sp>
        <p:nvSpPr>
          <p:cNvPr id="36" name="TextBox 35">
            <a:extLst>
              <a:ext uri="{FF2B5EF4-FFF2-40B4-BE49-F238E27FC236}">
                <a16:creationId xmlns:a16="http://schemas.microsoft.com/office/drawing/2014/main" id="{A6D11B33-7E45-47BF-9EE3-B9EB4E004263}"/>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Component Details</a:t>
            </a:r>
          </a:p>
        </p:txBody>
      </p:sp>
      <p:sp>
        <p:nvSpPr>
          <p:cNvPr id="37" name="TextBox 36">
            <a:extLst>
              <a:ext uri="{FF2B5EF4-FFF2-40B4-BE49-F238E27FC236}">
                <a16:creationId xmlns:a16="http://schemas.microsoft.com/office/drawing/2014/main" id="{203CE2B2-F7A6-42ED-935C-6BC9608640FB}"/>
              </a:ext>
            </a:extLst>
          </p:cNvPr>
          <p:cNvSpPr txBox="1"/>
          <p:nvPr/>
        </p:nvSpPr>
        <p:spPr>
          <a:xfrm>
            <a:off x="6033330" y="2870239"/>
            <a:ext cx="2196270" cy="369332"/>
          </a:xfrm>
          <a:prstGeom prst="rect">
            <a:avLst/>
          </a:prstGeom>
          <a:noFill/>
        </p:spPr>
        <p:txBody>
          <a:bodyPr wrap="square" rtlCol="0">
            <a:spAutoFit/>
          </a:bodyPr>
          <a:lstStyle/>
          <a:p>
            <a:r>
              <a:rPr lang="en-US" dirty="0"/>
              <a:t>Preview on: output 2</a:t>
            </a:r>
          </a:p>
        </p:txBody>
      </p:sp>
    </p:spTree>
    <p:extLst>
      <p:ext uri="{BB962C8B-B14F-4D97-AF65-F5344CB8AC3E}">
        <p14:creationId xmlns:p14="http://schemas.microsoft.com/office/powerpoint/2010/main" val="316939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ush hospital chicago floor plans">
            <a:extLst>
              <a:ext uri="{FF2B5EF4-FFF2-40B4-BE49-F238E27FC236}">
                <a16:creationId xmlns:a16="http://schemas.microsoft.com/office/drawing/2014/main" id="{8EDCA1E6-BEEB-4C26-9BF6-51815FDE1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52" t="13188" r="4696" b="22778"/>
          <a:stretch/>
        </p:blipFill>
        <p:spPr bwMode="auto">
          <a:xfrm>
            <a:off x="83532" y="4572000"/>
            <a:ext cx="1547399" cy="114201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24857B6-81D3-49D9-B8F0-CB4D71699889}"/>
              </a:ext>
            </a:extLst>
          </p:cNvPr>
          <p:cNvSpPr txBox="1"/>
          <p:nvPr/>
        </p:nvSpPr>
        <p:spPr>
          <a:xfrm>
            <a:off x="1859" y="5714020"/>
            <a:ext cx="1617564" cy="307777"/>
          </a:xfrm>
          <a:prstGeom prst="rect">
            <a:avLst/>
          </a:prstGeom>
          <a:noFill/>
        </p:spPr>
        <p:txBody>
          <a:bodyPr wrap="square" rtlCol="0">
            <a:spAutoFit/>
          </a:bodyPr>
          <a:lstStyle/>
          <a:p>
            <a:pPr algn="ctr"/>
            <a:r>
              <a:rPr lang="en-US" sz="1400" dirty="0"/>
              <a:t>Rush, Chicago </a:t>
            </a:r>
          </a:p>
        </p:txBody>
      </p:sp>
      <p:sp>
        <p:nvSpPr>
          <p:cNvPr id="25" name="TextBox 24">
            <a:extLst>
              <a:ext uri="{FF2B5EF4-FFF2-40B4-BE49-F238E27FC236}">
                <a16:creationId xmlns:a16="http://schemas.microsoft.com/office/drawing/2014/main" id="{05881A4A-3D16-4CFD-B773-5DAD6BC77C7F}"/>
              </a:ext>
            </a:extLst>
          </p:cNvPr>
          <p:cNvSpPr txBox="1"/>
          <p:nvPr/>
        </p:nvSpPr>
        <p:spPr>
          <a:xfrm>
            <a:off x="0" y="-9493"/>
            <a:ext cx="12192000" cy="369332"/>
          </a:xfrm>
          <a:prstGeom prst="rect">
            <a:avLst/>
          </a:prstGeom>
          <a:solidFill>
            <a:schemeClr val="bg1">
              <a:lumMod val="85000"/>
            </a:schemeClr>
          </a:solidFill>
        </p:spPr>
        <p:txBody>
          <a:bodyPr wrap="square" rtlCol="0">
            <a:spAutoFit/>
          </a:bodyPr>
          <a:lstStyle/>
          <a:p>
            <a:pPr algn="ctr"/>
            <a:r>
              <a:rPr lang="en-US" b="1" dirty="0"/>
              <a:t>Computation &amp; Computability</a:t>
            </a:r>
          </a:p>
        </p:txBody>
      </p:sp>
      <p:pic>
        <p:nvPicPr>
          <p:cNvPr id="12" name="Picture 2" descr="Image result for city grids">
            <a:extLst>
              <a:ext uri="{FF2B5EF4-FFF2-40B4-BE49-F238E27FC236}">
                <a16:creationId xmlns:a16="http://schemas.microsoft.com/office/drawing/2014/main" id="{5B689609-0B4B-41CF-97B0-94A4B45206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28" t="5293" r="50703" b="50487"/>
          <a:stretch/>
        </p:blipFill>
        <p:spPr bwMode="auto">
          <a:xfrm>
            <a:off x="111241" y="888787"/>
            <a:ext cx="1267496" cy="1222304"/>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69E0514-D4D6-4312-A347-B11FDB5A78AE}"/>
              </a:ext>
            </a:extLst>
          </p:cNvPr>
          <p:cNvSpPr txBox="1"/>
          <p:nvPr/>
        </p:nvSpPr>
        <p:spPr>
          <a:xfrm>
            <a:off x="111241" y="2065067"/>
            <a:ext cx="1267496" cy="307777"/>
          </a:xfrm>
          <a:prstGeom prst="rect">
            <a:avLst/>
          </a:prstGeom>
          <a:noFill/>
        </p:spPr>
        <p:txBody>
          <a:bodyPr wrap="square" rtlCol="0">
            <a:spAutoFit/>
          </a:bodyPr>
          <a:lstStyle/>
          <a:p>
            <a:pPr algn="ctr"/>
            <a:r>
              <a:rPr lang="en-US" sz="1400" dirty="0"/>
              <a:t>San Francisco</a:t>
            </a:r>
          </a:p>
        </p:txBody>
      </p:sp>
      <p:sp>
        <p:nvSpPr>
          <p:cNvPr id="37" name="TextBox 36">
            <a:extLst>
              <a:ext uri="{FF2B5EF4-FFF2-40B4-BE49-F238E27FC236}">
                <a16:creationId xmlns:a16="http://schemas.microsoft.com/office/drawing/2014/main" id="{1D6B686B-AA79-4C1C-A885-D2EC47D20BB6}"/>
              </a:ext>
            </a:extLst>
          </p:cNvPr>
          <p:cNvSpPr txBox="1"/>
          <p:nvPr/>
        </p:nvSpPr>
        <p:spPr>
          <a:xfrm>
            <a:off x="379698" y="3930629"/>
            <a:ext cx="749013" cy="307777"/>
          </a:xfrm>
          <a:prstGeom prst="rect">
            <a:avLst/>
          </a:prstGeom>
          <a:noFill/>
        </p:spPr>
        <p:txBody>
          <a:bodyPr wrap="square" rtlCol="0">
            <a:spAutoFit/>
          </a:bodyPr>
          <a:lstStyle/>
          <a:p>
            <a:pPr algn="ctr"/>
            <a:r>
              <a:rPr lang="en-US" sz="1400" dirty="0"/>
              <a:t>Boston</a:t>
            </a:r>
          </a:p>
        </p:txBody>
      </p:sp>
      <p:pic>
        <p:nvPicPr>
          <p:cNvPr id="30" name="Picture 2" descr="Image result for city grids">
            <a:extLst>
              <a:ext uri="{FF2B5EF4-FFF2-40B4-BE49-F238E27FC236}">
                <a16:creationId xmlns:a16="http://schemas.microsoft.com/office/drawing/2014/main" id="{AE6841DB-DAAD-4489-90E2-BEDFC9B6F0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944" t="5293" r="18487" b="50487"/>
          <a:stretch/>
        </p:blipFill>
        <p:spPr bwMode="auto">
          <a:xfrm>
            <a:off x="164814" y="2754349"/>
            <a:ext cx="1267496" cy="122230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1692A42-FA24-4B87-B29B-A60F9F9D4BCC}"/>
              </a:ext>
            </a:extLst>
          </p:cNvPr>
          <p:cNvSpPr/>
          <p:nvPr/>
        </p:nvSpPr>
        <p:spPr>
          <a:xfrm>
            <a:off x="2057400" y="692813"/>
            <a:ext cx="9581977" cy="5455596"/>
          </a:xfrm>
          <a:prstGeom prst="rect">
            <a:avLst/>
          </a:prstGeom>
        </p:spPr>
        <p:txBody>
          <a:bodyPr wrap="square">
            <a:spAutoFit/>
          </a:bodyPr>
          <a:lstStyle/>
          <a:p>
            <a:pPr>
              <a:lnSpc>
                <a:spcPct val="150000"/>
              </a:lnSpc>
            </a:pPr>
            <a:r>
              <a:rPr lang="en-US" b="1" i="1" dirty="0"/>
              <a:t>Problem: Analysis and Synthesis of typical geometric configurations in architecture and planning </a:t>
            </a:r>
          </a:p>
          <a:p>
            <a:pPr marL="285750" indent="-285750">
              <a:lnSpc>
                <a:spcPct val="150000"/>
              </a:lnSpc>
              <a:buFont typeface="Arial" panose="020B0604020202020204" pitchFamily="34" charset="0"/>
              <a:buChar char="•"/>
            </a:pPr>
            <a:r>
              <a:rPr lang="en-US" sz="1600" dirty="0"/>
              <a:t>Even simple patterns cannot be easily generalized to all shapes. </a:t>
            </a:r>
          </a:p>
          <a:p>
            <a:pPr marL="285750" indent="-285750">
              <a:lnSpc>
                <a:spcPct val="150000"/>
              </a:lnSpc>
              <a:buFont typeface="Arial" panose="020B0604020202020204" pitchFamily="34" charset="0"/>
              <a:buChar char="•"/>
            </a:pPr>
            <a:r>
              <a:rPr lang="en-US" sz="1600" dirty="0"/>
              <a:t>Transformation of patterns do not scale due to variations in intrinsic properties of smooth and discrete segments or drastic variations in angles of segments. </a:t>
            </a:r>
          </a:p>
          <a:p>
            <a:pPr marL="285750" indent="-285750">
              <a:lnSpc>
                <a:spcPct val="150000"/>
              </a:lnSpc>
              <a:buFont typeface="Arial" panose="020B0604020202020204" pitchFamily="34" charset="0"/>
              <a:buChar char="•"/>
            </a:pPr>
            <a:r>
              <a:rPr lang="en-US" sz="1600" dirty="0"/>
              <a:t>From literature, we know that there is additional complexity due to accretion. ETC.</a:t>
            </a:r>
          </a:p>
          <a:p>
            <a:pPr>
              <a:lnSpc>
                <a:spcPct val="150000"/>
              </a:lnSpc>
            </a:pPr>
            <a:endParaRPr lang="en-US" b="1" i="1" dirty="0"/>
          </a:p>
          <a:p>
            <a:pPr>
              <a:lnSpc>
                <a:spcPct val="150000"/>
              </a:lnSpc>
            </a:pPr>
            <a:r>
              <a:rPr lang="en-US" b="1" i="1" dirty="0"/>
              <a:t>Proposal to compute design configurations</a:t>
            </a:r>
          </a:p>
          <a:p>
            <a:pPr marL="285750" indent="-285750">
              <a:lnSpc>
                <a:spcPct val="150000"/>
              </a:lnSpc>
              <a:buFont typeface="Arial" panose="020B0604020202020204" pitchFamily="34" charset="0"/>
              <a:buChar char="•"/>
            </a:pPr>
            <a:r>
              <a:rPr lang="en-US" sz="1600" dirty="0"/>
              <a:t>Mathematical abstractions &amp; computational geometry  </a:t>
            </a:r>
          </a:p>
          <a:p>
            <a:pPr marL="285750" indent="-285750">
              <a:lnSpc>
                <a:spcPct val="150000"/>
              </a:lnSpc>
              <a:buFont typeface="Arial" panose="020B0604020202020204" pitchFamily="34" charset="0"/>
              <a:buChar char="•"/>
            </a:pPr>
            <a:r>
              <a:rPr lang="en-US" sz="1600" dirty="0"/>
              <a:t>Conformity to architecture / planning constraints can be evaluated by measuring properties of output</a:t>
            </a:r>
          </a:p>
          <a:p>
            <a:pPr>
              <a:lnSpc>
                <a:spcPct val="150000"/>
              </a:lnSpc>
            </a:pPr>
            <a:endParaRPr lang="en-US" b="1" i="1" dirty="0"/>
          </a:p>
          <a:p>
            <a:pPr>
              <a:lnSpc>
                <a:spcPct val="150000"/>
              </a:lnSpc>
            </a:pPr>
            <a:r>
              <a:rPr lang="en-US" b="1" i="1" dirty="0"/>
              <a:t>Why now?  </a:t>
            </a:r>
          </a:p>
          <a:p>
            <a:pPr marL="285750" indent="-285750">
              <a:lnSpc>
                <a:spcPct val="150000"/>
              </a:lnSpc>
              <a:buFont typeface="Arial" panose="020B0604020202020204" pitchFamily="34" charset="0"/>
              <a:buChar char="•"/>
            </a:pPr>
            <a:r>
              <a:rPr lang="en-US" sz="1600" dirty="0"/>
              <a:t>Advancement in processing power – of computers</a:t>
            </a:r>
          </a:p>
          <a:p>
            <a:pPr marL="285750" indent="-285750">
              <a:lnSpc>
                <a:spcPct val="150000"/>
              </a:lnSpc>
              <a:buFont typeface="Arial" panose="020B0604020202020204" pitchFamily="34" charset="0"/>
              <a:buChar char="•"/>
            </a:pPr>
            <a:r>
              <a:rPr lang="en-US" sz="1600" dirty="0"/>
              <a:t>Algorithms for graphics and AI</a:t>
            </a:r>
          </a:p>
          <a:p>
            <a:pPr marL="285750" indent="-285750">
              <a:lnSpc>
                <a:spcPct val="150000"/>
              </a:lnSpc>
              <a:buFont typeface="Arial" panose="020B0604020202020204" pitchFamily="34" charset="0"/>
              <a:buChar char="•"/>
            </a:pPr>
            <a:r>
              <a:rPr lang="en-US" sz="1600" dirty="0"/>
              <a:t>Cross-domain specialization</a:t>
            </a:r>
          </a:p>
        </p:txBody>
      </p:sp>
    </p:spTree>
    <p:extLst>
      <p:ext uri="{BB962C8B-B14F-4D97-AF65-F5344CB8AC3E}">
        <p14:creationId xmlns:p14="http://schemas.microsoft.com/office/powerpoint/2010/main" val="12001800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E38C02-8E07-42D4-AC98-21E8F92ED833}"/>
              </a:ext>
            </a:extLst>
          </p:cNvPr>
          <p:cNvPicPr>
            <a:picLocks noChangeAspect="1"/>
          </p:cNvPicPr>
          <p:nvPr/>
        </p:nvPicPr>
        <p:blipFill rotWithShape="1">
          <a:blip r:embed="rId3"/>
          <a:srcRect l="169" t="6628" r="73423" b="88128"/>
          <a:stretch/>
        </p:blipFill>
        <p:spPr>
          <a:xfrm>
            <a:off x="0" y="657700"/>
            <a:ext cx="8839199" cy="987412"/>
          </a:xfrm>
          <a:prstGeom prst="rect">
            <a:avLst/>
          </a:prstGeom>
        </p:spPr>
      </p:pic>
      <p:pic>
        <p:nvPicPr>
          <p:cNvPr id="7" name="Picture 6">
            <a:extLst>
              <a:ext uri="{FF2B5EF4-FFF2-40B4-BE49-F238E27FC236}">
                <a16:creationId xmlns:a16="http://schemas.microsoft.com/office/drawing/2014/main" id="{5AE67DB2-DA45-4BC1-93AE-38F88F8AF0E8}"/>
              </a:ext>
            </a:extLst>
          </p:cNvPr>
          <p:cNvPicPr>
            <a:picLocks noChangeAspect="1"/>
          </p:cNvPicPr>
          <p:nvPr/>
        </p:nvPicPr>
        <p:blipFill rotWithShape="1">
          <a:blip r:embed="rId4"/>
          <a:srcRect t="1740" r="92463" b="93432"/>
          <a:stretch/>
        </p:blipFill>
        <p:spPr>
          <a:xfrm>
            <a:off x="0" y="200499"/>
            <a:ext cx="2645898" cy="476689"/>
          </a:xfrm>
          <a:prstGeom prst="rect">
            <a:avLst/>
          </a:prstGeom>
        </p:spPr>
      </p:pic>
      <p:pic>
        <p:nvPicPr>
          <p:cNvPr id="8" name="Picture 7">
            <a:extLst>
              <a:ext uri="{FF2B5EF4-FFF2-40B4-BE49-F238E27FC236}">
                <a16:creationId xmlns:a16="http://schemas.microsoft.com/office/drawing/2014/main" id="{30CF45E8-826D-495F-B997-67458AE328E3}"/>
              </a:ext>
            </a:extLst>
          </p:cNvPr>
          <p:cNvPicPr>
            <a:picLocks noChangeAspect="1"/>
          </p:cNvPicPr>
          <p:nvPr/>
        </p:nvPicPr>
        <p:blipFill rotWithShape="1">
          <a:blip r:embed="rId4"/>
          <a:srcRect l="13372" r="84909" b="92631"/>
          <a:stretch/>
        </p:blipFill>
        <p:spPr>
          <a:xfrm>
            <a:off x="2640453" y="28638"/>
            <a:ext cx="603222" cy="727560"/>
          </a:xfrm>
          <a:prstGeom prst="rect">
            <a:avLst/>
          </a:prstGeom>
        </p:spPr>
      </p:pic>
      <p:pic>
        <p:nvPicPr>
          <p:cNvPr id="9" name="Picture 8">
            <a:extLst>
              <a:ext uri="{FF2B5EF4-FFF2-40B4-BE49-F238E27FC236}">
                <a16:creationId xmlns:a16="http://schemas.microsoft.com/office/drawing/2014/main" id="{F6F77364-F279-4080-A46B-FD857F3155FC}"/>
              </a:ext>
            </a:extLst>
          </p:cNvPr>
          <p:cNvPicPr>
            <a:picLocks noChangeAspect="1"/>
          </p:cNvPicPr>
          <p:nvPr/>
        </p:nvPicPr>
        <p:blipFill rotWithShape="1">
          <a:blip r:embed="rId5"/>
          <a:srcRect l="407" t="562" r="92300" b="97421"/>
          <a:stretch/>
        </p:blipFill>
        <p:spPr>
          <a:xfrm>
            <a:off x="2558" y="5499"/>
            <a:ext cx="1496304" cy="232805"/>
          </a:xfrm>
          <a:prstGeom prst="rect">
            <a:avLst/>
          </a:prstGeom>
        </p:spPr>
      </p:pic>
      <p:sp>
        <p:nvSpPr>
          <p:cNvPr id="10" name="Rectangle 9">
            <a:extLst>
              <a:ext uri="{FF2B5EF4-FFF2-40B4-BE49-F238E27FC236}">
                <a16:creationId xmlns:a16="http://schemas.microsoft.com/office/drawing/2014/main" id="{4C2560DB-0D6B-4237-9DF1-0A49F81E3F6F}"/>
              </a:ext>
            </a:extLst>
          </p:cNvPr>
          <p:cNvSpPr/>
          <p:nvPr/>
        </p:nvSpPr>
        <p:spPr>
          <a:xfrm>
            <a:off x="2613785" y="383853"/>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B2DD59-DB5F-492B-92CF-C38A55446634}"/>
              </a:ext>
            </a:extLst>
          </p:cNvPr>
          <p:cNvSpPr/>
          <p:nvPr/>
        </p:nvSpPr>
        <p:spPr>
          <a:xfrm>
            <a:off x="2695" y="714719"/>
            <a:ext cx="549491" cy="5501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EBFDCACA-11BD-4FF0-906D-2BD699FD6EFE}"/>
              </a:ext>
            </a:extLst>
          </p:cNvPr>
          <p:cNvCxnSpPr>
            <a:cxnSpLocks/>
            <a:stCxn id="10" idx="1"/>
          </p:cNvCxnSpPr>
          <p:nvPr/>
        </p:nvCxnSpPr>
        <p:spPr>
          <a:xfrm flipH="1">
            <a:off x="578854" y="551104"/>
            <a:ext cx="2034931" cy="2050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FEE32B1-094F-4DA3-A726-126566BEC66A}"/>
              </a:ext>
            </a:extLst>
          </p:cNvPr>
          <p:cNvSpPr txBox="1"/>
          <p:nvPr/>
        </p:nvSpPr>
        <p:spPr>
          <a:xfrm>
            <a:off x="4267200" y="0"/>
            <a:ext cx="7924800" cy="369332"/>
          </a:xfrm>
          <a:prstGeom prst="rect">
            <a:avLst/>
          </a:prstGeom>
          <a:solidFill>
            <a:schemeClr val="bg1">
              <a:lumMod val="85000"/>
            </a:schemeClr>
          </a:solidFill>
        </p:spPr>
        <p:txBody>
          <a:bodyPr wrap="square" rtlCol="0">
            <a:spAutoFit/>
          </a:bodyPr>
          <a:lstStyle/>
          <a:p>
            <a:pPr algn="ctr"/>
            <a:r>
              <a:rPr lang="en-US" b="1" dirty="0"/>
              <a:t>Information &amp; Update</a:t>
            </a:r>
          </a:p>
        </p:txBody>
      </p:sp>
      <p:pic>
        <p:nvPicPr>
          <p:cNvPr id="14" name="Picture 13" descr="A close up of a device&#10;&#10;Description automatically generated">
            <a:extLst>
              <a:ext uri="{FF2B5EF4-FFF2-40B4-BE49-F238E27FC236}">
                <a16:creationId xmlns:a16="http://schemas.microsoft.com/office/drawing/2014/main" id="{56D4ED62-0056-4D48-85C5-A03704EE3D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600" y="2104954"/>
            <a:ext cx="1709692" cy="3352073"/>
          </a:xfrm>
          <a:prstGeom prst="rect">
            <a:avLst/>
          </a:prstGeom>
        </p:spPr>
      </p:pic>
      <p:pic>
        <p:nvPicPr>
          <p:cNvPr id="3" name="Picture 2">
            <a:extLst>
              <a:ext uri="{FF2B5EF4-FFF2-40B4-BE49-F238E27FC236}">
                <a16:creationId xmlns:a16="http://schemas.microsoft.com/office/drawing/2014/main" id="{BFD37088-D1B3-4A8E-89C0-323E1464B7B7}"/>
              </a:ext>
            </a:extLst>
          </p:cNvPr>
          <p:cNvPicPr>
            <a:picLocks noChangeAspect="1"/>
          </p:cNvPicPr>
          <p:nvPr/>
        </p:nvPicPr>
        <p:blipFill rotWithShape="1">
          <a:blip r:embed="rId7"/>
          <a:srcRect l="54376" t="32000" r="7695" b="43945"/>
          <a:stretch/>
        </p:blipFill>
        <p:spPr>
          <a:xfrm>
            <a:off x="4038600" y="3788424"/>
            <a:ext cx="6739786" cy="1335764"/>
          </a:xfrm>
          <a:prstGeom prst="rect">
            <a:avLst/>
          </a:prstGeom>
        </p:spPr>
      </p:pic>
    </p:spTree>
    <p:extLst>
      <p:ext uri="{BB962C8B-B14F-4D97-AF65-F5344CB8AC3E}">
        <p14:creationId xmlns:p14="http://schemas.microsoft.com/office/powerpoint/2010/main" val="19074221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screenshot of a computer&#10;&#10;Description automatically generated">
            <a:extLst>
              <a:ext uri="{FF2B5EF4-FFF2-40B4-BE49-F238E27FC236}">
                <a16:creationId xmlns:a16="http://schemas.microsoft.com/office/drawing/2014/main" id="{0F07D5D3-1B60-4378-A4B7-7F719A97626F}"/>
              </a:ext>
            </a:extLst>
          </p:cNvPr>
          <p:cNvPicPr>
            <a:picLocks noChangeAspect="1"/>
          </p:cNvPicPr>
          <p:nvPr/>
        </p:nvPicPr>
        <p:blipFill>
          <a:blip r:embed="rId3"/>
          <a:stretch>
            <a:fillRect/>
          </a:stretch>
        </p:blipFill>
        <p:spPr>
          <a:xfrm>
            <a:off x="388740" y="5453096"/>
            <a:ext cx="2042824" cy="1114703"/>
          </a:xfrm>
          <a:prstGeom prst="rect">
            <a:avLst/>
          </a:prstGeom>
        </p:spPr>
      </p:pic>
      <p:pic>
        <p:nvPicPr>
          <p:cNvPr id="40" name="Picture 39">
            <a:extLst>
              <a:ext uri="{FF2B5EF4-FFF2-40B4-BE49-F238E27FC236}">
                <a16:creationId xmlns:a16="http://schemas.microsoft.com/office/drawing/2014/main" id="{F7A23374-3DF6-47D6-B6D8-6254608A33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740" y="2987398"/>
            <a:ext cx="2442678" cy="1274264"/>
          </a:xfrm>
          <a:prstGeom prst="rect">
            <a:avLst/>
          </a:prstGeom>
        </p:spPr>
      </p:pic>
      <p:sp>
        <p:nvSpPr>
          <p:cNvPr id="15" name="Title 1">
            <a:extLst>
              <a:ext uri="{FF2B5EF4-FFF2-40B4-BE49-F238E27FC236}">
                <a16:creationId xmlns:a16="http://schemas.microsoft.com/office/drawing/2014/main" id="{2BD03AF8-75A6-425E-9835-DC8E125FE24A}"/>
              </a:ext>
            </a:extLst>
          </p:cNvPr>
          <p:cNvSpPr txBox="1">
            <a:spLocks/>
          </p:cNvSpPr>
          <p:nvPr/>
        </p:nvSpPr>
        <p:spPr>
          <a:xfrm>
            <a:off x="7924800" y="4429609"/>
            <a:ext cx="2695575" cy="810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Thank you</a:t>
            </a:r>
          </a:p>
        </p:txBody>
      </p:sp>
      <p:pic>
        <p:nvPicPr>
          <p:cNvPr id="32" name="Picture 31">
            <a:extLst>
              <a:ext uri="{FF2B5EF4-FFF2-40B4-BE49-F238E27FC236}">
                <a16:creationId xmlns:a16="http://schemas.microsoft.com/office/drawing/2014/main" id="{C6CCEB92-5592-4D0A-BA03-99DD468F8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06" y="4401000"/>
            <a:ext cx="1676658" cy="885336"/>
          </a:xfrm>
          <a:prstGeom prst="rect">
            <a:avLst/>
          </a:prstGeom>
        </p:spPr>
      </p:pic>
      <p:pic>
        <p:nvPicPr>
          <p:cNvPr id="34" name="Picture 33">
            <a:extLst>
              <a:ext uri="{FF2B5EF4-FFF2-40B4-BE49-F238E27FC236}">
                <a16:creationId xmlns:a16="http://schemas.microsoft.com/office/drawing/2014/main" id="{6B344070-B6B0-49C9-B6BA-30680A7AF1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146" y="540957"/>
            <a:ext cx="1568760" cy="1255008"/>
          </a:xfrm>
          <a:prstGeom prst="rect">
            <a:avLst/>
          </a:prstGeom>
        </p:spPr>
      </p:pic>
      <p:pic>
        <p:nvPicPr>
          <p:cNvPr id="38" name="Picture 37" descr="A close up of a logo&#10;&#10;Description automatically generated">
            <a:extLst>
              <a:ext uri="{FF2B5EF4-FFF2-40B4-BE49-F238E27FC236}">
                <a16:creationId xmlns:a16="http://schemas.microsoft.com/office/drawing/2014/main" id="{6011B35F-1959-4F66-8A3C-32073D5A2D7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6396" y="2248141"/>
            <a:ext cx="3401302" cy="2844293"/>
          </a:xfrm>
          <a:prstGeom prst="rect">
            <a:avLst/>
          </a:prstGeom>
        </p:spPr>
      </p:pic>
      <p:pic>
        <p:nvPicPr>
          <p:cNvPr id="33" name="Picture 32">
            <a:extLst>
              <a:ext uri="{FF2B5EF4-FFF2-40B4-BE49-F238E27FC236}">
                <a16:creationId xmlns:a16="http://schemas.microsoft.com/office/drawing/2014/main" id="{9B94D896-8ADE-40D6-A03A-7AF5E83C32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223" y="1690532"/>
            <a:ext cx="2084593" cy="1113089"/>
          </a:xfrm>
          <a:prstGeom prst="rect">
            <a:avLst/>
          </a:prstGeom>
        </p:spPr>
      </p:pic>
      <p:sp>
        <p:nvSpPr>
          <p:cNvPr id="39" name="Title 1">
            <a:extLst>
              <a:ext uri="{FF2B5EF4-FFF2-40B4-BE49-F238E27FC236}">
                <a16:creationId xmlns:a16="http://schemas.microsoft.com/office/drawing/2014/main" id="{C059A39C-1D56-4B5B-AB89-A7531094DDE7}"/>
              </a:ext>
            </a:extLst>
          </p:cNvPr>
          <p:cNvSpPr txBox="1">
            <a:spLocks/>
          </p:cNvSpPr>
          <p:nvPr/>
        </p:nvSpPr>
        <p:spPr>
          <a:xfrm>
            <a:off x="914400" y="-18310"/>
            <a:ext cx="1391358" cy="8102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t>Prior Efforts</a:t>
            </a:r>
          </a:p>
        </p:txBody>
      </p:sp>
    </p:spTree>
    <p:extLst>
      <p:ext uri="{BB962C8B-B14F-4D97-AF65-F5344CB8AC3E}">
        <p14:creationId xmlns:p14="http://schemas.microsoft.com/office/powerpoint/2010/main" val="1735975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328175-125A-4FC9-B72D-C6F9F8CC5BB8}"/>
              </a:ext>
            </a:extLst>
          </p:cNvPr>
          <p:cNvSpPr txBox="1"/>
          <p:nvPr/>
        </p:nvSpPr>
        <p:spPr>
          <a:xfrm>
            <a:off x="588363" y="2230547"/>
            <a:ext cx="6204735" cy="3131883"/>
          </a:xfrm>
          <a:prstGeom prst="rect">
            <a:avLst/>
          </a:prstGeom>
          <a:noFill/>
        </p:spPr>
        <p:txBody>
          <a:bodyPr wrap="square" rtlCol="0">
            <a:spAutoFit/>
          </a:bodyPr>
          <a:lstStyle/>
          <a:p>
            <a:r>
              <a:rPr lang="en-US" sz="1600" b="1" dirty="0"/>
              <a:t>Using DOTS components</a:t>
            </a:r>
          </a:p>
          <a:p>
            <a:endParaRPr lang="en-US" sz="1600" dirty="0"/>
          </a:p>
          <a:p>
            <a:pPr marL="285750" indent="-285750">
              <a:lnSpc>
                <a:spcPct val="150000"/>
              </a:lnSpc>
              <a:buFont typeface="Arial" panose="020B0604020202020204" pitchFamily="34" charset="0"/>
              <a:buChar char="•"/>
            </a:pPr>
            <a:r>
              <a:rPr lang="en-US" sz="1600" dirty="0"/>
              <a:t>Allows design Architecture &amp; Urban Planning </a:t>
            </a:r>
            <a:r>
              <a:rPr lang="en-US" sz="1600" b="1" dirty="0"/>
              <a:t>exploration</a:t>
            </a:r>
            <a:r>
              <a:rPr lang="en-US" sz="1600" dirty="0"/>
              <a:t> through various algorithms.</a:t>
            </a:r>
          </a:p>
          <a:p>
            <a:pPr marL="285750" indent="-285750">
              <a:lnSpc>
                <a:spcPct val="150000"/>
              </a:lnSpc>
              <a:buFont typeface="Arial" panose="020B0604020202020204" pitchFamily="34" charset="0"/>
              <a:buChar char="•"/>
            </a:pPr>
            <a:r>
              <a:rPr lang="en-US" sz="1600" dirty="0"/>
              <a:t>It will </a:t>
            </a:r>
            <a:r>
              <a:rPr lang="en-US" sz="1600" b="1" i="1" dirty="0"/>
              <a:t>try</a:t>
            </a:r>
            <a:r>
              <a:rPr lang="en-US" sz="1600" dirty="0"/>
              <a:t> to maximize the possibility of achieving input-constraints.</a:t>
            </a:r>
          </a:p>
          <a:p>
            <a:pPr marL="285750" indent="-285750">
              <a:lnSpc>
                <a:spcPct val="150000"/>
              </a:lnSpc>
              <a:buFont typeface="Arial" panose="020B0604020202020204" pitchFamily="34" charset="0"/>
              <a:buChar char="•"/>
            </a:pPr>
            <a:r>
              <a:rPr lang="en-US" sz="1600" dirty="0"/>
              <a:t>Dots’ components are meant to be used in </a:t>
            </a:r>
            <a:r>
              <a:rPr lang="en-US" sz="1600" b="1" dirty="0"/>
              <a:t>combination</a:t>
            </a:r>
            <a:r>
              <a:rPr lang="en-US" sz="1600" dirty="0"/>
              <a:t>. </a:t>
            </a:r>
          </a:p>
          <a:p>
            <a:pPr marL="285750" indent="-285750">
              <a:lnSpc>
                <a:spcPct val="150000"/>
              </a:lnSpc>
              <a:buFont typeface="Arial" panose="020B0604020202020204" pitchFamily="34" charset="0"/>
              <a:buChar char="•"/>
            </a:pPr>
            <a:r>
              <a:rPr lang="en-US" sz="1600" dirty="0"/>
              <a:t>Appropriate optimization algorithms that respond to domain specific </a:t>
            </a:r>
            <a:r>
              <a:rPr lang="en-US" sz="1600" b="1" dirty="0"/>
              <a:t>constraints</a:t>
            </a:r>
            <a:r>
              <a:rPr lang="en-US" sz="1600" dirty="0"/>
              <a:t> are in-built or user-defined. </a:t>
            </a:r>
          </a:p>
          <a:p>
            <a:pPr marL="285750" indent="-285750">
              <a:lnSpc>
                <a:spcPct val="150000"/>
              </a:lnSpc>
              <a:buFont typeface="Arial" panose="020B0604020202020204" pitchFamily="34" charset="0"/>
              <a:buChar char="•"/>
            </a:pPr>
            <a:r>
              <a:rPr lang="en-US" sz="1600" dirty="0"/>
              <a:t>Generates SMOOTH OR RECTILINEAR FORMS </a:t>
            </a:r>
          </a:p>
        </p:txBody>
      </p:sp>
      <p:sp>
        <p:nvSpPr>
          <p:cNvPr id="25" name="TextBox 24">
            <a:extLst>
              <a:ext uri="{FF2B5EF4-FFF2-40B4-BE49-F238E27FC236}">
                <a16:creationId xmlns:a16="http://schemas.microsoft.com/office/drawing/2014/main" id="{05881A4A-3D16-4CFD-B773-5DAD6BC77C7F}"/>
              </a:ext>
            </a:extLst>
          </p:cNvPr>
          <p:cNvSpPr txBox="1"/>
          <p:nvPr/>
        </p:nvSpPr>
        <p:spPr>
          <a:xfrm>
            <a:off x="0" y="-9493"/>
            <a:ext cx="12192000" cy="369332"/>
          </a:xfrm>
          <a:prstGeom prst="rect">
            <a:avLst/>
          </a:prstGeom>
          <a:solidFill>
            <a:schemeClr val="bg1">
              <a:lumMod val="85000"/>
            </a:schemeClr>
          </a:solidFill>
        </p:spPr>
        <p:txBody>
          <a:bodyPr wrap="square" rtlCol="0">
            <a:spAutoFit/>
          </a:bodyPr>
          <a:lstStyle/>
          <a:p>
            <a:pPr algn="ctr"/>
            <a:r>
              <a:rPr lang="en-US" b="1" dirty="0"/>
              <a:t>Computation &amp; Computability</a:t>
            </a:r>
          </a:p>
        </p:txBody>
      </p:sp>
      <p:grpSp>
        <p:nvGrpSpPr>
          <p:cNvPr id="13" name="Group 12">
            <a:extLst>
              <a:ext uri="{FF2B5EF4-FFF2-40B4-BE49-F238E27FC236}">
                <a16:creationId xmlns:a16="http://schemas.microsoft.com/office/drawing/2014/main" id="{5F8046B3-AE08-4C32-88D3-02D30062E4C7}"/>
              </a:ext>
            </a:extLst>
          </p:cNvPr>
          <p:cNvGrpSpPr/>
          <p:nvPr/>
        </p:nvGrpSpPr>
        <p:grpSpPr>
          <a:xfrm>
            <a:off x="7848600" y="1739913"/>
            <a:ext cx="3528410" cy="3955992"/>
            <a:chOff x="8038764" y="2673408"/>
            <a:chExt cx="3528410" cy="3955992"/>
          </a:xfrm>
        </p:grpSpPr>
        <p:pic>
          <p:nvPicPr>
            <p:cNvPr id="2" name="Picture 1">
              <a:extLst>
                <a:ext uri="{FF2B5EF4-FFF2-40B4-BE49-F238E27FC236}">
                  <a16:creationId xmlns:a16="http://schemas.microsoft.com/office/drawing/2014/main" id="{D3190EE8-5680-4336-B58E-65E1522D90E5}"/>
                </a:ext>
              </a:extLst>
            </p:cNvPr>
            <p:cNvPicPr>
              <a:picLocks noChangeAspect="1"/>
            </p:cNvPicPr>
            <p:nvPr/>
          </p:nvPicPr>
          <p:blipFill rotWithShape="1">
            <a:blip r:embed="rId3"/>
            <a:srcRect l="28776" t="11175" r="28214" b="6365"/>
            <a:stretch/>
          </p:blipFill>
          <p:spPr>
            <a:xfrm>
              <a:off x="8180580" y="3164042"/>
              <a:ext cx="1465223" cy="1209582"/>
            </a:xfrm>
            <a:prstGeom prst="rect">
              <a:avLst/>
            </a:prstGeom>
          </p:spPr>
        </p:pic>
        <p:pic>
          <p:nvPicPr>
            <p:cNvPr id="4" name="Picture 3">
              <a:extLst>
                <a:ext uri="{FF2B5EF4-FFF2-40B4-BE49-F238E27FC236}">
                  <a16:creationId xmlns:a16="http://schemas.microsoft.com/office/drawing/2014/main" id="{C12AC30F-578F-4251-AA10-2D5EBAB20373}"/>
                </a:ext>
              </a:extLst>
            </p:cNvPr>
            <p:cNvPicPr>
              <a:picLocks noChangeAspect="1"/>
            </p:cNvPicPr>
            <p:nvPr/>
          </p:nvPicPr>
          <p:blipFill rotWithShape="1">
            <a:blip r:embed="rId4"/>
            <a:srcRect l="8289" t="4780" r="7407"/>
            <a:stretch/>
          </p:blipFill>
          <p:spPr>
            <a:xfrm>
              <a:off x="8390476" y="4373624"/>
              <a:ext cx="1229086" cy="960304"/>
            </a:xfrm>
            <a:prstGeom prst="rect">
              <a:avLst/>
            </a:prstGeom>
          </p:spPr>
        </p:pic>
        <p:pic>
          <p:nvPicPr>
            <p:cNvPr id="6" name="Picture 5">
              <a:extLst>
                <a:ext uri="{FF2B5EF4-FFF2-40B4-BE49-F238E27FC236}">
                  <a16:creationId xmlns:a16="http://schemas.microsoft.com/office/drawing/2014/main" id="{A4F967DE-C7F7-4292-A33C-8768FF875F23}"/>
                </a:ext>
              </a:extLst>
            </p:cNvPr>
            <p:cNvPicPr>
              <a:picLocks noChangeAspect="1"/>
            </p:cNvPicPr>
            <p:nvPr/>
          </p:nvPicPr>
          <p:blipFill rotWithShape="1">
            <a:blip r:embed="rId5"/>
            <a:srcRect l="13289" t="6340" r="12480" b="4124"/>
            <a:stretch/>
          </p:blipFill>
          <p:spPr>
            <a:xfrm>
              <a:off x="8210446" y="5333928"/>
              <a:ext cx="1448346" cy="1208472"/>
            </a:xfrm>
            <a:prstGeom prst="rect">
              <a:avLst/>
            </a:prstGeom>
          </p:spPr>
        </p:pic>
        <p:pic>
          <p:nvPicPr>
            <p:cNvPr id="9" name="Picture 8">
              <a:extLst>
                <a:ext uri="{FF2B5EF4-FFF2-40B4-BE49-F238E27FC236}">
                  <a16:creationId xmlns:a16="http://schemas.microsoft.com/office/drawing/2014/main" id="{E13548EB-108C-42BE-8FE1-91C5BE5DE4A9}"/>
                </a:ext>
              </a:extLst>
            </p:cNvPr>
            <p:cNvPicPr>
              <a:picLocks noChangeAspect="1"/>
            </p:cNvPicPr>
            <p:nvPr/>
          </p:nvPicPr>
          <p:blipFill rotWithShape="1">
            <a:blip r:embed="rId6"/>
            <a:srcRect l="16224" t="16528" r="8111" b="17500"/>
            <a:stretch/>
          </p:blipFill>
          <p:spPr>
            <a:xfrm>
              <a:off x="10102407" y="3207995"/>
              <a:ext cx="1269295" cy="885338"/>
            </a:xfrm>
            <a:prstGeom prst="rect">
              <a:avLst/>
            </a:prstGeom>
          </p:spPr>
        </p:pic>
        <p:pic>
          <p:nvPicPr>
            <p:cNvPr id="11" name="Picture 10">
              <a:extLst>
                <a:ext uri="{FF2B5EF4-FFF2-40B4-BE49-F238E27FC236}">
                  <a16:creationId xmlns:a16="http://schemas.microsoft.com/office/drawing/2014/main" id="{415F0452-90FB-4D3D-B6C6-A319088E61DA}"/>
                </a:ext>
              </a:extLst>
            </p:cNvPr>
            <p:cNvPicPr>
              <a:picLocks noChangeAspect="1"/>
            </p:cNvPicPr>
            <p:nvPr/>
          </p:nvPicPr>
          <p:blipFill rotWithShape="1">
            <a:blip r:embed="rId7"/>
            <a:srcRect l="15333" t="18195" r="9333" b="16667"/>
            <a:stretch/>
          </p:blipFill>
          <p:spPr>
            <a:xfrm>
              <a:off x="10124805" y="4373624"/>
              <a:ext cx="1254363" cy="867694"/>
            </a:xfrm>
            <a:prstGeom prst="rect">
              <a:avLst/>
            </a:prstGeom>
          </p:spPr>
        </p:pic>
        <p:pic>
          <p:nvPicPr>
            <p:cNvPr id="19" name="Picture 18">
              <a:extLst>
                <a:ext uri="{FF2B5EF4-FFF2-40B4-BE49-F238E27FC236}">
                  <a16:creationId xmlns:a16="http://schemas.microsoft.com/office/drawing/2014/main" id="{6C551710-517D-4EC5-8448-08C7604D7F3C}"/>
                </a:ext>
              </a:extLst>
            </p:cNvPr>
            <p:cNvPicPr>
              <a:picLocks noChangeAspect="1"/>
            </p:cNvPicPr>
            <p:nvPr/>
          </p:nvPicPr>
          <p:blipFill rotWithShape="1">
            <a:blip r:embed="rId8"/>
            <a:srcRect l="16222" t="16667" r="9507" b="17777"/>
            <a:stretch/>
          </p:blipFill>
          <p:spPr>
            <a:xfrm>
              <a:off x="10187756" y="5656666"/>
              <a:ext cx="1254363" cy="885734"/>
            </a:xfrm>
            <a:prstGeom prst="rect">
              <a:avLst/>
            </a:prstGeom>
          </p:spPr>
        </p:pic>
        <p:sp>
          <p:nvSpPr>
            <p:cNvPr id="36" name="TextBox 35">
              <a:extLst>
                <a:ext uri="{FF2B5EF4-FFF2-40B4-BE49-F238E27FC236}">
                  <a16:creationId xmlns:a16="http://schemas.microsoft.com/office/drawing/2014/main" id="{9C281CDB-FACE-47BD-82F8-0B663C4C878A}"/>
                </a:ext>
              </a:extLst>
            </p:cNvPr>
            <p:cNvSpPr txBox="1"/>
            <p:nvPr/>
          </p:nvSpPr>
          <p:spPr>
            <a:xfrm>
              <a:off x="10164334" y="2684570"/>
              <a:ext cx="1145439" cy="741988"/>
            </a:xfrm>
            <a:prstGeom prst="rect">
              <a:avLst/>
            </a:prstGeom>
            <a:noFill/>
          </p:spPr>
          <p:txBody>
            <a:bodyPr wrap="square" rtlCol="0">
              <a:spAutoFit/>
            </a:bodyPr>
            <a:lstStyle/>
            <a:p>
              <a:pPr algn="ctr"/>
              <a:r>
                <a:rPr lang="en-US" sz="1600" dirty="0"/>
                <a:t>Variations</a:t>
              </a:r>
            </a:p>
          </p:txBody>
        </p:sp>
        <p:sp>
          <p:nvSpPr>
            <p:cNvPr id="39" name="TextBox 38">
              <a:extLst>
                <a:ext uri="{FF2B5EF4-FFF2-40B4-BE49-F238E27FC236}">
                  <a16:creationId xmlns:a16="http://schemas.microsoft.com/office/drawing/2014/main" id="{310AEE1E-ABC9-488F-B337-5519EB377278}"/>
                </a:ext>
              </a:extLst>
            </p:cNvPr>
            <p:cNvSpPr txBox="1"/>
            <p:nvPr/>
          </p:nvSpPr>
          <p:spPr>
            <a:xfrm>
              <a:off x="8201870" y="2687465"/>
              <a:ext cx="1432212" cy="338554"/>
            </a:xfrm>
            <a:prstGeom prst="rect">
              <a:avLst/>
            </a:prstGeom>
            <a:noFill/>
          </p:spPr>
          <p:txBody>
            <a:bodyPr wrap="square" rtlCol="0">
              <a:spAutoFit/>
            </a:bodyPr>
            <a:lstStyle/>
            <a:p>
              <a:pPr algn="ctr"/>
              <a:r>
                <a:rPr lang="en-US" sz="1600" dirty="0"/>
                <a:t>Dots Workflow</a:t>
              </a:r>
            </a:p>
          </p:txBody>
        </p:sp>
        <p:cxnSp>
          <p:nvCxnSpPr>
            <p:cNvPr id="46" name="Straight Connector 45">
              <a:extLst>
                <a:ext uri="{FF2B5EF4-FFF2-40B4-BE49-F238E27FC236}">
                  <a16:creationId xmlns:a16="http://schemas.microsoft.com/office/drawing/2014/main" id="{ACC81643-5C82-486B-A8AD-C27FC3BF82F9}"/>
                </a:ext>
              </a:extLst>
            </p:cNvPr>
            <p:cNvCxnSpPr>
              <a:cxnSpLocks/>
            </p:cNvCxnSpPr>
            <p:nvPr/>
          </p:nvCxnSpPr>
          <p:spPr>
            <a:xfrm>
              <a:off x="8046230" y="3013365"/>
              <a:ext cx="352094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49718174-746D-4C7E-8E8E-25158529E681}"/>
                </a:ext>
              </a:extLst>
            </p:cNvPr>
            <p:cNvGrpSpPr/>
            <p:nvPr/>
          </p:nvGrpSpPr>
          <p:grpSpPr>
            <a:xfrm>
              <a:off x="8038764" y="2684570"/>
              <a:ext cx="3528410" cy="3944830"/>
              <a:chOff x="7520590" y="728711"/>
              <a:chExt cx="4501218" cy="5486400"/>
            </a:xfrm>
          </p:grpSpPr>
          <p:cxnSp>
            <p:nvCxnSpPr>
              <p:cNvPr id="32" name="Straight Connector 31">
                <a:extLst>
                  <a:ext uri="{FF2B5EF4-FFF2-40B4-BE49-F238E27FC236}">
                    <a16:creationId xmlns:a16="http://schemas.microsoft.com/office/drawing/2014/main" id="{C38B61AC-217F-4390-9CE2-B22644EE66D8}"/>
                  </a:ext>
                </a:extLst>
              </p:cNvPr>
              <p:cNvCxnSpPr>
                <a:cxnSpLocks/>
              </p:cNvCxnSpPr>
              <p:nvPr/>
            </p:nvCxnSpPr>
            <p:spPr>
              <a:xfrm>
                <a:off x="9906000" y="728711"/>
                <a:ext cx="0" cy="548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1AB41DF-5B2B-429C-9E19-D567E98FF4D7}"/>
                  </a:ext>
                </a:extLst>
              </p:cNvPr>
              <p:cNvCxnSpPr/>
              <p:nvPr/>
            </p:nvCxnSpPr>
            <p:spPr>
              <a:xfrm>
                <a:off x="7520590" y="728711"/>
                <a:ext cx="0" cy="548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28E7D74-DBFA-4E80-8425-26F6AFA5D1BF}"/>
                  </a:ext>
                </a:extLst>
              </p:cNvPr>
              <p:cNvCxnSpPr/>
              <p:nvPr/>
            </p:nvCxnSpPr>
            <p:spPr>
              <a:xfrm>
                <a:off x="12021808" y="728711"/>
                <a:ext cx="0" cy="54864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52" name="Straight Connector 51">
              <a:extLst>
                <a:ext uri="{FF2B5EF4-FFF2-40B4-BE49-F238E27FC236}">
                  <a16:creationId xmlns:a16="http://schemas.microsoft.com/office/drawing/2014/main" id="{1F82E23E-B7B8-45A2-9737-D2171D25E31F}"/>
                </a:ext>
              </a:extLst>
            </p:cNvPr>
            <p:cNvCxnSpPr>
              <a:cxnSpLocks/>
            </p:cNvCxnSpPr>
            <p:nvPr/>
          </p:nvCxnSpPr>
          <p:spPr>
            <a:xfrm>
              <a:off x="8038764" y="2673408"/>
              <a:ext cx="352841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4EC9C0-F256-4082-8C7E-B3BCB4C075A4}"/>
                </a:ext>
              </a:extLst>
            </p:cNvPr>
            <p:cNvCxnSpPr>
              <a:cxnSpLocks/>
            </p:cNvCxnSpPr>
            <p:nvPr/>
          </p:nvCxnSpPr>
          <p:spPr>
            <a:xfrm>
              <a:off x="8046230" y="6629400"/>
              <a:ext cx="352094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99C6516-C8AA-40AC-82F7-DC9292F2EB94}"/>
              </a:ext>
            </a:extLst>
          </p:cNvPr>
          <p:cNvSpPr/>
          <p:nvPr/>
        </p:nvSpPr>
        <p:spPr>
          <a:xfrm>
            <a:off x="588363" y="935107"/>
            <a:ext cx="6904647" cy="464871"/>
          </a:xfrm>
          <a:prstGeom prst="rect">
            <a:avLst/>
          </a:prstGeom>
        </p:spPr>
        <p:txBody>
          <a:bodyPr wrap="none">
            <a:spAutoFit/>
          </a:bodyPr>
          <a:lstStyle/>
          <a:p>
            <a:pPr>
              <a:lnSpc>
                <a:spcPct val="150000"/>
              </a:lnSpc>
            </a:pPr>
            <a:r>
              <a:rPr lang="en-US" dirty="0"/>
              <a:t>Geometry Processing: Analysis and Synthesis of Planning Configurations</a:t>
            </a:r>
          </a:p>
        </p:txBody>
      </p:sp>
    </p:spTree>
    <p:extLst>
      <p:ext uri="{BB962C8B-B14F-4D97-AF65-F5344CB8AC3E}">
        <p14:creationId xmlns:p14="http://schemas.microsoft.com/office/powerpoint/2010/main" val="2860669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0F0AFF7F-F042-496F-8878-B1E9C30C21BF}"/>
              </a:ext>
            </a:extLst>
          </p:cNvPr>
          <p:cNvSpPr txBox="1"/>
          <p:nvPr/>
        </p:nvSpPr>
        <p:spPr>
          <a:xfrm>
            <a:off x="9046979" y="1224376"/>
            <a:ext cx="2168732" cy="369332"/>
          </a:xfrm>
          <a:prstGeom prst="rect">
            <a:avLst/>
          </a:prstGeom>
          <a:noFill/>
        </p:spPr>
        <p:txBody>
          <a:bodyPr wrap="square" rtlCol="0">
            <a:spAutoFit/>
          </a:bodyPr>
          <a:lstStyle/>
          <a:p>
            <a:r>
              <a:rPr lang="en-US" b="1" dirty="0"/>
              <a:t>Controlled Partitions</a:t>
            </a:r>
          </a:p>
        </p:txBody>
      </p:sp>
      <p:sp>
        <p:nvSpPr>
          <p:cNvPr id="71" name="TextBox 70">
            <a:extLst>
              <a:ext uri="{FF2B5EF4-FFF2-40B4-BE49-F238E27FC236}">
                <a16:creationId xmlns:a16="http://schemas.microsoft.com/office/drawing/2014/main" id="{1C9662FC-D5FE-4453-BB2B-7EF969F45393}"/>
              </a:ext>
            </a:extLst>
          </p:cNvPr>
          <p:cNvSpPr txBox="1"/>
          <p:nvPr/>
        </p:nvSpPr>
        <p:spPr>
          <a:xfrm>
            <a:off x="638547" y="1471083"/>
            <a:ext cx="2114654" cy="369332"/>
          </a:xfrm>
          <a:prstGeom prst="rect">
            <a:avLst/>
          </a:prstGeom>
          <a:noFill/>
        </p:spPr>
        <p:txBody>
          <a:bodyPr wrap="square" rtlCol="0">
            <a:spAutoFit/>
          </a:bodyPr>
          <a:lstStyle/>
          <a:p>
            <a:r>
              <a:rPr lang="en-US" b="1" dirty="0"/>
              <a:t>Partition Explorer</a:t>
            </a:r>
          </a:p>
        </p:txBody>
      </p:sp>
      <p:sp>
        <p:nvSpPr>
          <p:cNvPr id="72" name="TextBox 71">
            <a:extLst>
              <a:ext uri="{FF2B5EF4-FFF2-40B4-BE49-F238E27FC236}">
                <a16:creationId xmlns:a16="http://schemas.microsoft.com/office/drawing/2014/main" id="{3C686E9A-D472-440F-B016-D35B77C6BC00}"/>
              </a:ext>
            </a:extLst>
          </p:cNvPr>
          <p:cNvSpPr txBox="1"/>
          <p:nvPr/>
        </p:nvSpPr>
        <p:spPr>
          <a:xfrm>
            <a:off x="4628278" y="1885122"/>
            <a:ext cx="2205239" cy="369332"/>
          </a:xfrm>
          <a:prstGeom prst="rect">
            <a:avLst/>
          </a:prstGeom>
          <a:noFill/>
        </p:spPr>
        <p:txBody>
          <a:bodyPr wrap="square" rtlCol="0">
            <a:spAutoFit/>
          </a:bodyPr>
          <a:lstStyle/>
          <a:p>
            <a:r>
              <a:rPr lang="en-US" b="1" dirty="0"/>
              <a:t>Massing / Typology</a:t>
            </a:r>
          </a:p>
        </p:txBody>
      </p:sp>
      <p:sp>
        <p:nvSpPr>
          <p:cNvPr id="73" name="TextBox 72">
            <a:extLst>
              <a:ext uri="{FF2B5EF4-FFF2-40B4-BE49-F238E27FC236}">
                <a16:creationId xmlns:a16="http://schemas.microsoft.com/office/drawing/2014/main" id="{AF85E842-C212-4E88-9CEB-008FC821BD47}"/>
              </a:ext>
            </a:extLst>
          </p:cNvPr>
          <p:cNvSpPr txBox="1"/>
          <p:nvPr/>
        </p:nvSpPr>
        <p:spPr>
          <a:xfrm>
            <a:off x="2962054" y="1049504"/>
            <a:ext cx="1665752" cy="369332"/>
          </a:xfrm>
          <a:prstGeom prst="rect">
            <a:avLst/>
          </a:prstGeom>
          <a:noFill/>
        </p:spPr>
        <p:txBody>
          <a:bodyPr wrap="square" rtlCol="0">
            <a:spAutoFit/>
          </a:bodyPr>
          <a:lstStyle/>
          <a:p>
            <a:pPr algn="ctr"/>
            <a:r>
              <a:rPr lang="en-US" dirty="0"/>
              <a:t>simple</a:t>
            </a:r>
          </a:p>
        </p:txBody>
      </p:sp>
      <p:sp>
        <p:nvSpPr>
          <p:cNvPr id="87" name="TextBox 86">
            <a:extLst>
              <a:ext uri="{FF2B5EF4-FFF2-40B4-BE49-F238E27FC236}">
                <a16:creationId xmlns:a16="http://schemas.microsoft.com/office/drawing/2014/main" id="{ADB122C9-3345-46E1-89BF-D8CD2BF09DC6}"/>
              </a:ext>
            </a:extLst>
          </p:cNvPr>
          <p:cNvSpPr txBox="1"/>
          <p:nvPr/>
        </p:nvSpPr>
        <p:spPr>
          <a:xfrm>
            <a:off x="6358376" y="503738"/>
            <a:ext cx="2275742" cy="400110"/>
          </a:xfrm>
          <a:prstGeom prst="rect">
            <a:avLst/>
          </a:prstGeom>
          <a:noFill/>
        </p:spPr>
        <p:txBody>
          <a:bodyPr wrap="square" rtlCol="0">
            <a:spAutoFit/>
          </a:bodyPr>
          <a:lstStyle/>
          <a:p>
            <a:pPr algn="ctr"/>
            <a:r>
              <a:rPr lang="en-US" sz="2000" b="1" dirty="0"/>
              <a:t>DOTS</a:t>
            </a:r>
          </a:p>
        </p:txBody>
      </p:sp>
      <p:cxnSp>
        <p:nvCxnSpPr>
          <p:cNvPr id="103" name="Straight Arrow Connector 102">
            <a:extLst>
              <a:ext uri="{FF2B5EF4-FFF2-40B4-BE49-F238E27FC236}">
                <a16:creationId xmlns:a16="http://schemas.microsoft.com/office/drawing/2014/main" id="{0C19D7D3-4FCE-4A63-AE97-D1E459F5C2CB}"/>
              </a:ext>
            </a:extLst>
          </p:cNvPr>
          <p:cNvCxnSpPr>
            <a:cxnSpLocks/>
          </p:cNvCxnSpPr>
          <p:nvPr/>
        </p:nvCxnSpPr>
        <p:spPr>
          <a:xfrm>
            <a:off x="2871626" y="1676400"/>
            <a:ext cx="26909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B371395-28E7-46A9-B58B-77A925AF58D6}"/>
              </a:ext>
            </a:extLst>
          </p:cNvPr>
          <p:cNvCxnSpPr>
            <a:cxnSpLocks/>
          </p:cNvCxnSpPr>
          <p:nvPr/>
        </p:nvCxnSpPr>
        <p:spPr>
          <a:xfrm>
            <a:off x="5610641" y="1245156"/>
            <a:ext cx="0" cy="5836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0675B725-BD6A-4E26-839E-716CF7CF838C}"/>
              </a:ext>
            </a:extLst>
          </p:cNvPr>
          <p:cNvCxnSpPr>
            <a:cxnSpLocks/>
          </p:cNvCxnSpPr>
          <p:nvPr/>
        </p:nvCxnSpPr>
        <p:spPr>
          <a:xfrm>
            <a:off x="4770536" y="1245156"/>
            <a:ext cx="840105" cy="0"/>
          </a:xfrm>
          <a:prstGeom prst="straightConnector1">
            <a:avLst/>
          </a:prstGeom>
          <a:ln>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DD9C7C71-5EF8-41BA-B1C7-582F93B5B1E3}"/>
              </a:ext>
            </a:extLst>
          </p:cNvPr>
          <p:cNvCxnSpPr>
            <a:cxnSpLocks/>
          </p:cNvCxnSpPr>
          <p:nvPr/>
        </p:nvCxnSpPr>
        <p:spPr>
          <a:xfrm>
            <a:off x="1689639" y="1245156"/>
            <a:ext cx="0" cy="246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177C9B8-AA84-4C58-838E-C592654B833E}"/>
              </a:ext>
            </a:extLst>
          </p:cNvPr>
          <p:cNvCxnSpPr>
            <a:cxnSpLocks/>
          </p:cNvCxnSpPr>
          <p:nvPr/>
        </p:nvCxnSpPr>
        <p:spPr>
          <a:xfrm>
            <a:off x="1689639" y="1239433"/>
            <a:ext cx="1181987"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48166A5-9A4D-4BF0-B887-8216C51DDDE3}"/>
              </a:ext>
            </a:extLst>
          </p:cNvPr>
          <p:cNvSpPr txBox="1"/>
          <p:nvPr/>
        </p:nvSpPr>
        <p:spPr>
          <a:xfrm>
            <a:off x="4892872" y="2646972"/>
            <a:ext cx="1423196" cy="307777"/>
          </a:xfrm>
          <a:prstGeom prst="rect">
            <a:avLst/>
          </a:prstGeom>
          <a:noFill/>
        </p:spPr>
        <p:txBody>
          <a:bodyPr wrap="square" rtlCol="0">
            <a:spAutoFit/>
          </a:bodyPr>
          <a:lstStyle/>
          <a:p>
            <a:r>
              <a:rPr lang="en-US" sz="1400" dirty="0"/>
              <a:t>Extrude Block</a:t>
            </a:r>
          </a:p>
        </p:txBody>
      </p:sp>
      <p:sp>
        <p:nvSpPr>
          <p:cNvPr id="22" name="TextBox 21">
            <a:extLst>
              <a:ext uri="{FF2B5EF4-FFF2-40B4-BE49-F238E27FC236}">
                <a16:creationId xmlns:a16="http://schemas.microsoft.com/office/drawing/2014/main" id="{9DBD354F-314E-48EB-8973-9AA4FCA99CE4}"/>
              </a:ext>
            </a:extLst>
          </p:cNvPr>
          <p:cNvSpPr txBox="1"/>
          <p:nvPr/>
        </p:nvSpPr>
        <p:spPr>
          <a:xfrm>
            <a:off x="4892872" y="3255108"/>
            <a:ext cx="1852404" cy="307777"/>
          </a:xfrm>
          <a:prstGeom prst="rect">
            <a:avLst/>
          </a:prstGeom>
          <a:noFill/>
        </p:spPr>
        <p:txBody>
          <a:bodyPr wrap="square" rtlCol="0">
            <a:spAutoFit/>
          </a:bodyPr>
          <a:lstStyle/>
          <a:p>
            <a:r>
              <a:rPr lang="en-US" sz="1400" dirty="0"/>
              <a:t>Staggered Massing</a:t>
            </a:r>
          </a:p>
        </p:txBody>
      </p:sp>
      <p:sp>
        <p:nvSpPr>
          <p:cNvPr id="23" name="TextBox 22">
            <a:extLst>
              <a:ext uri="{FF2B5EF4-FFF2-40B4-BE49-F238E27FC236}">
                <a16:creationId xmlns:a16="http://schemas.microsoft.com/office/drawing/2014/main" id="{11ABDC0A-88E6-4A32-BB49-AAF15CA54878}"/>
              </a:ext>
            </a:extLst>
          </p:cNvPr>
          <p:cNvSpPr txBox="1"/>
          <p:nvPr/>
        </p:nvSpPr>
        <p:spPr>
          <a:xfrm>
            <a:off x="4865177" y="3845680"/>
            <a:ext cx="2666487" cy="523220"/>
          </a:xfrm>
          <a:prstGeom prst="rect">
            <a:avLst/>
          </a:prstGeom>
          <a:noFill/>
        </p:spPr>
        <p:txBody>
          <a:bodyPr wrap="square" rtlCol="0">
            <a:spAutoFit/>
          </a:bodyPr>
          <a:lstStyle/>
          <a:p>
            <a:r>
              <a:rPr lang="en-US" sz="1400" dirty="0"/>
              <a:t>Urban Massing from setbacks, street-types &amp; FSR</a:t>
            </a:r>
          </a:p>
        </p:txBody>
      </p:sp>
      <p:sp>
        <p:nvSpPr>
          <p:cNvPr id="26" name="TextBox 25">
            <a:extLst>
              <a:ext uri="{FF2B5EF4-FFF2-40B4-BE49-F238E27FC236}">
                <a16:creationId xmlns:a16="http://schemas.microsoft.com/office/drawing/2014/main" id="{33E93F34-7638-42CA-A3E2-16A90503C6B7}"/>
              </a:ext>
            </a:extLst>
          </p:cNvPr>
          <p:cNvSpPr txBox="1"/>
          <p:nvPr/>
        </p:nvSpPr>
        <p:spPr>
          <a:xfrm>
            <a:off x="4892872" y="5869201"/>
            <a:ext cx="2650928" cy="523220"/>
          </a:xfrm>
          <a:prstGeom prst="rect">
            <a:avLst/>
          </a:prstGeom>
          <a:noFill/>
        </p:spPr>
        <p:txBody>
          <a:bodyPr wrap="square" rtlCol="0">
            <a:spAutoFit/>
          </a:bodyPr>
          <a:lstStyle/>
          <a:p>
            <a:r>
              <a:rPr lang="en-US" sz="1400" dirty="0"/>
              <a:t>Staggered Courtyard Massing </a:t>
            </a:r>
          </a:p>
          <a:p>
            <a:r>
              <a:rPr lang="en-US" sz="1400" dirty="0"/>
              <a:t>- Normal</a:t>
            </a:r>
          </a:p>
        </p:txBody>
      </p:sp>
      <p:sp>
        <p:nvSpPr>
          <p:cNvPr id="24" name="TextBox 23">
            <a:extLst>
              <a:ext uri="{FF2B5EF4-FFF2-40B4-BE49-F238E27FC236}">
                <a16:creationId xmlns:a16="http://schemas.microsoft.com/office/drawing/2014/main" id="{2501EC13-EA0D-4A49-A473-B78CE209DA69}"/>
              </a:ext>
            </a:extLst>
          </p:cNvPr>
          <p:cNvSpPr txBox="1"/>
          <p:nvPr/>
        </p:nvSpPr>
        <p:spPr>
          <a:xfrm>
            <a:off x="4863041" y="4583331"/>
            <a:ext cx="1948144" cy="307777"/>
          </a:xfrm>
          <a:prstGeom prst="rect">
            <a:avLst/>
          </a:prstGeom>
          <a:noFill/>
        </p:spPr>
        <p:txBody>
          <a:bodyPr wrap="square" rtlCol="0">
            <a:spAutoFit/>
          </a:bodyPr>
          <a:lstStyle/>
          <a:p>
            <a:r>
              <a:rPr lang="en-US" sz="1400" dirty="0"/>
              <a:t>Courtyard Massing</a:t>
            </a:r>
          </a:p>
        </p:txBody>
      </p:sp>
      <p:sp>
        <p:nvSpPr>
          <p:cNvPr id="25" name="TextBox 24">
            <a:extLst>
              <a:ext uri="{FF2B5EF4-FFF2-40B4-BE49-F238E27FC236}">
                <a16:creationId xmlns:a16="http://schemas.microsoft.com/office/drawing/2014/main" id="{1ED92C39-1490-4C89-83D7-4F2694C74FF2}"/>
              </a:ext>
            </a:extLst>
          </p:cNvPr>
          <p:cNvSpPr txBox="1"/>
          <p:nvPr/>
        </p:nvSpPr>
        <p:spPr>
          <a:xfrm>
            <a:off x="4865176" y="5104724"/>
            <a:ext cx="2638610" cy="523220"/>
          </a:xfrm>
          <a:prstGeom prst="rect">
            <a:avLst/>
          </a:prstGeom>
          <a:noFill/>
        </p:spPr>
        <p:txBody>
          <a:bodyPr wrap="square" rtlCol="0">
            <a:spAutoFit/>
          </a:bodyPr>
          <a:lstStyle/>
          <a:p>
            <a:r>
              <a:rPr lang="en-US" sz="1400" dirty="0"/>
              <a:t>Staggered Courtyard Massing </a:t>
            </a:r>
          </a:p>
          <a:p>
            <a:r>
              <a:rPr lang="en-US" sz="1400" dirty="0"/>
              <a:t>- Interpolated</a:t>
            </a:r>
          </a:p>
        </p:txBody>
      </p:sp>
      <p:sp>
        <p:nvSpPr>
          <p:cNvPr id="9" name="TextBox 8">
            <a:extLst>
              <a:ext uri="{FF2B5EF4-FFF2-40B4-BE49-F238E27FC236}">
                <a16:creationId xmlns:a16="http://schemas.microsoft.com/office/drawing/2014/main" id="{2ED2E51B-BD84-4BED-9203-F96959E8A536}"/>
              </a:ext>
            </a:extLst>
          </p:cNvPr>
          <p:cNvSpPr txBox="1"/>
          <p:nvPr/>
        </p:nvSpPr>
        <p:spPr>
          <a:xfrm>
            <a:off x="9412489" y="3552534"/>
            <a:ext cx="2030702" cy="307777"/>
          </a:xfrm>
          <a:prstGeom prst="rect">
            <a:avLst/>
          </a:prstGeom>
          <a:noFill/>
        </p:spPr>
        <p:txBody>
          <a:bodyPr wrap="square" rtlCol="0">
            <a:spAutoFit/>
          </a:bodyPr>
          <a:lstStyle/>
          <a:p>
            <a:r>
              <a:rPr lang="en-US" sz="1400" dirty="0"/>
              <a:t>Subdivision of a Curve</a:t>
            </a:r>
          </a:p>
        </p:txBody>
      </p:sp>
      <p:sp>
        <p:nvSpPr>
          <p:cNvPr id="8" name="TextBox 7">
            <a:extLst>
              <a:ext uri="{FF2B5EF4-FFF2-40B4-BE49-F238E27FC236}">
                <a16:creationId xmlns:a16="http://schemas.microsoft.com/office/drawing/2014/main" id="{E00ADEB1-C70F-439F-B9EC-5426BA5D8306}"/>
              </a:ext>
            </a:extLst>
          </p:cNvPr>
          <p:cNvSpPr txBox="1"/>
          <p:nvPr/>
        </p:nvSpPr>
        <p:spPr>
          <a:xfrm>
            <a:off x="9397776" y="2697199"/>
            <a:ext cx="2062573" cy="307777"/>
          </a:xfrm>
          <a:prstGeom prst="rect">
            <a:avLst/>
          </a:prstGeom>
          <a:noFill/>
        </p:spPr>
        <p:txBody>
          <a:bodyPr wrap="square" rtlCol="0">
            <a:spAutoFit/>
          </a:bodyPr>
          <a:lstStyle/>
          <a:p>
            <a:r>
              <a:rPr lang="en-US" sz="1400" dirty="0"/>
              <a:t>Subdivision </a:t>
            </a:r>
          </a:p>
        </p:txBody>
      </p:sp>
      <p:sp>
        <p:nvSpPr>
          <p:cNvPr id="11" name="TextBox 10">
            <a:extLst>
              <a:ext uri="{FF2B5EF4-FFF2-40B4-BE49-F238E27FC236}">
                <a16:creationId xmlns:a16="http://schemas.microsoft.com/office/drawing/2014/main" id="{17FAA8B7-2B38-4C8D-80AE-F647645E459F}"/>
              </a:ext>
            </a:extLst>
          </p:cNvPr>
          <p:cNvSpPr txBox="1"/>
          <p:nvPr/>
        </p:nvSpPr>
        <p:spPr>
          <a:xfrm>
            <a:off x="9479263" y="5947344"/>
            <a:ext cx="1193159" cy="307777"/>
          </a:xfrm>
          <a:prstGeom prst="rect">
            <a:avLst/>
          </a:prstGeom>
          <a:noFill/>
        </p:spPr>
        <p:txBody>
          <a:bodyPr wrap="square" rtlCol="0">
            <a:spAutoFit/>
          </a:bodyPr>
          <a:lstStyle/>
          <a:p>
            <a:r>
              <a:rPr lang="en-US" sz="1400" i="1" dirty="0"/>
              <a:t>Circulation </a:t>
            </a:r>
          </a:p>
        </p:txBody>
      </p:sp>
      <p:sp>
        <p:nvSpPr>
          <p:cNvPr id="15" name="TextBox 14">
            <a:extLst>
              <a:ext uri="{FF2B5EF4-FFF2-40B4-BE49-F238E27FC236}">
                <a16:creationId xmlns:a16="http://schemas.microsoft.com/office/drawing/2014/main" id="{9DDC4852-C53A-45A8-944C-F7C17B39E220}"/>
              </a:ext>
            </a:extLst>
          </p:cNvPr>
          <p:cNvSpPr txBox="1"/>
          <p:nvPr/>
        </p:nvSpPr>
        <p:spPr>
          <a:xfrm>
            <a:off x="9372269" y="5084497"/>
            <a:ext cx="1795382" cy="307777"/>
          </a:xfrm>
          <a:prstGeom prst="rect">
            <a:avLst/>
          </a:prstGeom>
          <a:noFill/>
        </p:spPr>
        <p:txBody>
          <a:bodyPr wrap="square" rtlCol="0">
            <a:spAutoFit/>
          </a:bodyPr>
          <a:lstStyle/>
          <a:p>
            <a:r>
              <a:rPr lang="en-US" sz="1400" dirty="0"/>
              <a:t>Occupy the plane  </a:t>
            </a:r>
          </a:p>
        </p:txBody>
      </p:sp>
      <p:sp>
        <p:nvSpPr>
          <p:cNvPr id="16" name="TextBox 15">
            <a:extLst>
              <a:ext uri="{FF2B5EF4-FFF2-40B4-BE49-F238E27FC236}">
                <a16:creationId xmlns:a16="http://schemas.microsoft.com/office/drawing/2014/main" id="{BB7EDD8E-C55C-4C89-9BB5-F49E0E1AF449}"/>
              </a:ext>
            </a:extLst>
          </p:cNvPr>
          <p:cNvSpPr txBox="1"/>
          <p:nvPr/>
        </p:nvSpPr>
        <p:spPr>
          <a:xfrm>
            <a:off x="9422954" y="4310483"/>
            <a:ext cx="2037395" cy="307777"/>
          </a:xfrm>
          <a:prstGeom prst="rect">
            <a:avLst/>
          </a:prstGeom>
          <a:noFill/>
        </p:spPr>
        <p:txBody>
          <a:bodyPr wrap="square" rtlCol="0">
            <a:spAutoFit/>
          </a:bodyPr>
          <a:lstStyle/>
          <a:p>
            <a:r>
              <a:rPr lang="en-US" sz="1400" dirty="0"/>
              <a:t>Occupy Periphery</a:t>
            </a:r>
          </a:p>
        </p:txBody>
      </p:sp>
      <p:sp>
        <p:nvSpPr>
          <p:cNvPr id="42" name="TextBox 41">
            <a:extLst>
              <a:ext uri="{FF2B5EF4-FFF2-40B4-BE49-F238E27FC236}">
                <a16:creationId xmlns:a16="http://schemas.microsoft.com/office/drawing/2014/main" id="{AF14340C-06F1-4EF8-8F1F-BAA674478F84}"/>
              </a:ext>
            </a:extLst>
          </p:cNvPr>
          <p:cNvSpPr txBox="1"/>
          <p:nvPr/>
        </p:nvSpPr>
        <p:spPr>
          <a:xfrm>
            <a:off x="1205627" y="2649640"/>
            <a:ext cx="2233612" cy="307777"/>
          </a:xfrm>
          <a:prstGeom prst="rect">
            <a:avLst/>
          </a:prstGeom>
          <a:noFill/>
        </p:spPr>
        <p:txBody>
          <a:bodyPr wrap="square" rtlCol="0">
            <a:spAutoFit/>
          </a:bodyPr>
          <a:lstStyle/>
          <a:p>
            <a:r>
              <a:rPr lang="en-US" sz="1400" dirty="0"/>
              <a:t>Partition of Curve</a:t>
            </a:r>
          </a:p>
        </p:txBody>
      </p:sp>
      <p:sp>
        <p:nvSpPr>
          <p:cNvPr id="43" name="TextBox 42">
            <a:extLst>
              <a:ext uri="{FF2B5EF4-FFF2-40B4-BE49-F238E27FC236}">
                <a16:creationId xmlns:a16="http://schemas.microsoft.com/office/drawing/2014/main" id="{7FF614EF-B4AD-470C-82BA-A22E58FE846D}"/>
              </a:ext>
            </a:extLst>
          </p:cNvPr>
          <p:cNvSpPr txBox="1"/>
          <p:nvPr/>
        </p:nvSpPr>
        <p:spPr>
          <a:xfrm>
            <a:off x="1205438" y="3508420"/>
            <a:ext cx="3219318" cy="307777"/>
          </a:xfrm>
          <a:prstGeom prst="rect">
            <a:avLst/>
          </a:prstGeom>
          <a:noFill/>
        </p:spPr>
        <p:txBody>
          <a:bodyPr wrap="square" rtlCol="0">
            <a:spAutoFit/>
          </a:bodyPr>
          <a:lstStyle/>
          <a:p>
            <a:r>
              <a:rPr lang="en-US" sz="1400"/>
              <a:t>Partition </a:t>
            </a:r>
            <a:r>
              <a:rPr lang="en-US" sz="1400" dirty="0"/>
              <a:t>&amp; Subtraction</a:t>
            </a:r>
          </a:p>
        </p:txBody>
      </p:sp>
      <p:sp>
        <p:nvSpPr>
          <p:cNvPr id="44" name="TextBox 43">
            <a:extLst>
              <a:ext uri="{FF2B5EF4-FFF2-40B4-BE49-F238E27FC236}">
                <a16:creationId xmlns:a16="http://schemas.microsoft.com/office/drawing/2014/main" id="{4173DFEA-79F2-4477-A6D0-4FF7FDF74376}"/>
              </a:ext>
            </a:extLst>
          </p:cNvPr>
          <p:cNvSpPr txBox="1"/>
          <p:nvPr/>
        </p:nvSpPr>
        <p:spPr>
          <a:xfrm>
            <a:off x="1238110" y="5160820"/>
            <a:ext cx="2638610" cy="307777"/>
          </a:xfrm>
          <a:prstGeom prst="rect">
            <a:avLst/>
          </a:prstGeom>
          <a:noFill/>
        </p:spPr>
        <p:txBody>
          <a:bodyPr wrap="square" rtlCol="0">
            <a:spAutoFit/>
          </a:bodyPr>
          <a:lstStyle/>
          <a:p>
            <a:r>
              <a:rPr lang="en-US" sz="1400" dirty="0"/>
              <a:t>Partition From Internal Polyline</a:t>
            </a:r>
          </a:p>
        </p:txBody>
      </p:sp>
      <p:sp>
        <p:nvSpPr>
          <p:cNvPr id="66" name="TextBox 65">
            <a:extLst>
              <a:ext uri="{FF2B5EF4-FFF2-40B4-BE49-F238E27FC236}">
                <a16:creationId xmlns:a16="http://schemas.microsoft.com/office/drawing/2014/main" id="{06B64233-E02F-4F49-8215-0FEE4BF538AB}"/>
              </a:ext>
            </a:extLst>
          </p:cNvPr>
          <p:cNvSpPr txBox="1"/>
          <p:nvPr/>
        </p:nvSpPr>
        <p:spPr>
          <a:xfrm>
            <a:off x="1238110" y="4324979"/>
            <a:ext cx="2638610" cy="307777"/>
          </a:xfrm>
          <a:prstGeom prst="rect">
            <a:avLst/>
          </a:prstGeom>
          <a:noFill/>
        </p:spPr>
        <p:txBody>
          <a:bodyPr wrap="square" rtlCol="0">
            <a:spAutoFit/>
          </a:bodyPr>
          <a:lstStyle/>
          <a:p>
            <a:r>
              <a:rPr lang="en-US" sz="1400" dirty="0"/>
              <a:t>Partition Peripheral Region</a:t>
            </a:r>
          </a:p>
        </p:txBody>
      </p:sp>
      <p:sp>
        <p:nvSpPr>
          <p:cNvPr id="67" name="TextBox 66">
            <a:extLst>
              <a:ext uri="{FF2B5EF4-FFF2-40B4-BE49-F238E27FC236}">
                <a16:creationId xmlns:a16="http://schemas.microsoft.com/office/drawing/2014/main" id="{713A3F27-E2CB-43D6-BA7C-9FA0C8421486}"/>
              </a:ext>
            </a:extLst>
          </p:cNvPr>
          <p:cNvSpPr txBox="1"/>
          <p:nvPr/>
        </p:nvSpPr>
        <p:spPr>
          <a:xfrm>
            <a:off x="1238110" y="5947344"/>
            <a:ext cx="800795" cy="307777"/>
          </a:xfrm>
          <a:prstGeom prst="rect">
            <a:avLst/>
          </a:prstGeom>
          <a:noFill/>
        </p:spPr>
        <p:txBody>
          <a:bodyPr wrap="square" rtlCol="0">
            <a:spAutoFit/>
          </a:bodyPr>
          <a:lstStyle/>
          <a:p>
            <a:r>
              <a:rPr lang="en-US" sz="1400" i="1" dirty="0"/>
              <a:t>Selector</a:t>
            </a:r>
          </a:p>
        </p:txBody>
      </p:sp>
      <p:grpSp>
        <p:nvGrpSpPr>
          <p:cNvPr id="52" name="Group 51">
            <a:extLst>
              <a:ext uri="{FF2B5EF4-FFF2-40B4-BE49-F238E27FC236}">
                <a16:creationId xmlns:a16="http://schemas.microsoft.com/office/drawing/2014/main" id="{3BDE85A3-EBA1-41E9-A32F-606F40CBD65A}"/>
              </a:ext>
            </a:extLst>
          </p:cNvPr>
          <p:cNvGrpSpPr/>
          <p:nvPr/>
        </p:nvGrpSpPr>
        <p:grpSpPr>
          <a:xfrm>
            <a:off x="3972735" y="713187"/>
            <a:ext cx="6078639" cy="429813"/>
            <a:chOff x="1531999" y="781522"/>
            <a:chExt cx="8514975" cy="514418"/>
          </a:xfrm>
        </p:grpSpPr>
        <p:cxnSp>
          <p:nvCxnSpPr>
            <p:cNvPr id="53" name="Straight Arrow Connector 52">
              <a:extLst>
                <a:ext uri="{FF2B5EF4-FFF2-40B4-BE49-F238E27FC236}">
                  <a16:creationId xmlns:a16="http://schemas.microsoft.com/office/drawing/2014/main" id="{F9232EEE-2DD9-455B-BEA7-88FFF55FBF95}"/>
                </a:ext>
              </a:extLst>
            </p:cNvPr>
            <p:cNvCxnSpPr>
              <a:cxnSpLocks/>
            </p:cNvCxnSpPr>
            <p:nvPr/>
          </p:nvCxnSpPr>
          <p:spPr>
            <a:xfrm>
              <a:off x="10046974" y="781522"/>
              <a:ext cx="0" cy="514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24C33D6-71E7-4C5A-9E47-2DDBE191A884}"/>
                </a:ext>
              </a:extLst>
            </p:cNvPr>
            <p:cNvCxnSpPr>
              <a:cxnSpLocks/>
            </p:cNvCxnSpPr>
            <p:nvPr/>
          </p:nvCxnSpPr>
          <p:spPr>
            <a:xfrm>
              <a:off x="1532000" y="781522"/>
              <a:ext cx="0" cy="406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42E4CFE-73BC-4E54-8202-C7093EF76915}"/>
                </a:ext>
              </a:extLst>
            </p:cNvPr>
            <p:cNvCxnSpPr>
              <a:cxnSpLocks/>
            </p:cNvCxnSpPr>
            <p:nvPr/>
          </p:nvCxnSpPr>
          <p:spPr>
            <a:xfrm flipV="1">
              <a:off x="1531999" y="783142"/>
              <a:ext cx="4098969"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409FE07-6E2E-426B-AD50-E4A58A84932F}"/>
                </a:ext>
              </a:extLst>
            </p:cNvPr>
            <p:cNvCxnSpPr>
              <a:cxnSpLocks/>
            </p:cNvCxnSpPr>
            <p:nvPr/>
          </p:nvCxnSpPr>
          <p:spPr>
            <a:xfrm flipV="1">
              <a:off x="7113519" y="783143"/>
              <a:ext cx="2933455"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34" name="Picture 33">
            <a:extLst>
              <a:ext uri="{FF2B5EF4-FFF2-40B4-BE49-F238E27FC236}">
                <a16:creationId xmlns:a16="http://schemas.microsoft.com/office/drawing/2014/main" id="{636A3C28-D80D-495A-9259-F7EA3E7FD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6327" y="2688401"/>
            <a:ext cx="385144" cy="337002"/>
          </a:xfrm>
          <a:prstGeom prst="rect">
            <a:avLst/>
          </a:prstGeom>
        </p:spPr>
      </p:pic>
      <p:pic>
        <p:nvPicPr>
          <p:cNvPr id="37" name="Picture 36">
            <a:extLst>
              <a:ext uri="{FF2B5EF4-FFF2-40B4-BE49-F238E27FC236}">
                <a16:creationId xmlns:a16="http://schemas.microsoft.com/office/drawing/2014/main" id="{1FA16F6A-892A-4D36-A549-A6651F135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1482" y="5934317"/>
            <a:ext cx="370922" cy="333829"/>
          </a:xfrm>
          <a:prstGeom prst="rect">
            <a:avLst/>
          </a:prstGeom>
        </p:spPr>
      </p:pic>
      <p:pic>
        <p:nvPicPr>
          <p:cNvPr id="39" name="Picture 38" descr="A picture containing music&#10;&#10;Description automatically generated">
            <a:extLst>
              <a:ext uri="{FF2B5EF4-FFF2-40B4-BE49-F238E27FC236}">
                <a16:creationId xmlns:a16="http://schemas.microsoft.com/office/drawing/2014/main" id="{4B19D2A3-09E5-4A7F-8AA9-011C97294E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133" y="3535708"/>
            <a:ext cx="403368" cy="363030"/>
          </a:xfrm>
          <a:prstGeom prst="rect">
            <a:avLst/>
          </a:prstGeom>
        </p:spPr>
      </p:pic>
      <p:pic>
        <p:nvPicPr>
          <p:cNvPr id="41" name="Picture 40" descr="A picture containing table, furniture&#10;&#10;Description automatically generated">
            <a:extLst>
              <a:ext uri="{FF2B5EF4-FFF2-40B4-BE49-F238E27FC236}">
                <a16:creationId xmlns:a16="http://schemas.microsoft.com/office/drawing/2014/main" id="{330E251E-6D25-490B-B19B-E4C35BD3F2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6576" y="5084497"/>
            <a:ext cx="327767" cy="327767"/>
          </a:xfrm>
          <a:prstGeom prst="rect">
            <a:avLst/>
          </a:prstGeom>
        </p:spPr>
      </p:pic>
      <p:pic>
        <p:nvPicPr>
          <p:cNvPr id="49" name="Picture 48" descr="A picture containing wheel, transport&#10;&#10;Description automatically generated">
            <a:extLst>
              <a:ext uri="{FF2B5EF4-FFF2-40B4-BE49-F238E27FC236}">
                <a16:creationId xmlns:a16="http://schemas.microsoft.com/office/drawing/2014/main" id="{B1FBA8A9-05DE-41BE-BE1F-96DC43A2DDA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7724" y="4255230"/>
            <a:ext cx="403368" cy="363030"/>
          </a:xfrm>
          <a:prstGeom prst="rect">
            <a:avLst/>
          </a:prstGeom>
        </p:spPr>
      </p:pic>
      <p:grpSp>
        <p:nvGrpSpPr>
          <p:cNvPr id="93" name="Group 92">
            <a:extLst>
              <a:ext uri="{FF2B5EF4-FFF2-40B4-BE49-F238E27FC236}">
                <a16:creationId xmlns:a16="http://schemas.microsoft.com/office/drawing/2014/main" id="{CDD34203-8267-4B5F-8F36-987CEF6459A5}"/>
              </a:ext>
            </a:extLst>
          </p:cNvPr>
          <p:cNvGrpSpPr/>
          <p:nvPr/>
        </p:nvGrpSpPr>
        <p:grpSpPr>
          <a:xfrm>
            <a:off x="4281574" y="2684186"/>
            <a:ext cx="534415" cy="3541375"/>
            <a:chOff x="4883470" y="2250853"/>
            <a:chExt cx="534415" cy="3541375"/>
          </a:xfrm>
        </p:grpSpPr>
        <p:pic>
          <p:nvPicPr>
            <p:cNvPr id="57" name="Picture 56">
              <a:extLst>
                <a:ext uri="{FF2B5EF4-FFF2-40B4-BE49-F238E27FC236}">
                  <a16:creationId xmlns:a16="http://schemas.microsoft.com/office/drawing/2014/main" id="{5AEDC03E-2793-49B6-B4F0-BACEBA0267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7331" y="2800997"/>
              <a:ext cx="485719" cy="376431"/>
            </a:xfrm>
            <a:prstGeom prst="rect">
              <a:avLst/>
            </a:prstGeom>
          </p:spPr>
        </p:pic>
        <p:pic>
          <p:nvPicPr>
            <p:cNvPr id="59" name="Picture 58" descr="A picture containing building material&#10;&#10;Description automatically generated">
              <a:extLst>
                <a:ext uri="{FF2B5EF4-FFF2-40B4-BE49-F238E27FC236}">
                  <a16:creationId xmlns:a16="http://schemas.microsoft.com/office/drawing/2014/main" id="{FD4703BC-815D-4D04-AD7F-19BF2C0C77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0316" y="3569283"/>
              <a:ext cx="393973" cy="344725"/>
            </a:xfrm>
            <a:prstGeom prst="rect">
              <a:avLst/>
            </a:prstGeom>
          </p:spPr>
        </p:pic>
        <p:pic>
          <p:nvPicPr>
            <p:cNvPr id="61" name="Picture 60">
              <a:extLst>
                <a:ext uri="{FF2B5EF4-FFF2-40B4-BE49-F238E27FC236}">
                  <a16:creationId xmlns:a16="http://schemas.microsoft.com/office/drawing/2014/main" id="{839F9341-98E3-41BD-8C1E-79ACCD2D08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83470" y="4128660"/>
              <a:ext cx="500493" cy="357495"/>
            </a:xfrm>
            <a:prstGeom prst="rect">
              <a:avLst/>
            </a:prstGeom>
          </p:spPr>
        </p:pic>
        <p:pic>
          <p:nvPicPr>
            <p:cNvPr id="63" name="Picture 62">
              <a:extLst>
                <a:ext uri="{FF2B5EF4-FFF2-40B4-BE49-F238E27FC236}">
                  <a16:creationId xmlns:a16="http://schemas.microsoft.com/office/drawing/2014/main" id="{248AD276-CADD-415E-AC4F-EBFAD136E5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21216" y="2250853"/>
              <a:ext cx="425002" cy="303573"/>
            </a:xfrm>
            <a:prstGeom prst="rect">
              <a:avLst/>
            </a:prstGeom>
          </p:spPr>
        </p:pic>
        <p:pic>
          <p:nvPicPr>
            <p:cNvPr id="68" name="Picture 67">
              <a:extLst>
                <a:ext uri="{FF2B5EF4-FFF2-40B4-BE49-F238E27FC236}">
                  <a16:creationId xmlns:a16="http://schemas.microsoft.com/office/drawing/2014/main" id="{4AF1CC93-B8FD-40C3-8806-8767D71101E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2166" y="5415797"/>
              <a:ext cx="485719" cy="376431"/>
            </a:xfrm>
            <a:prstGeom prst="rect">
              <a:avLst/>
            </a:prstGeom>
          </p:spPr>
        </p:pic>
        <p:pic>
          <p:nvPicPr>
            <p:cNvPr id="75" name="Picture 74">
              <a:extLst>
                <a:ext uri="{FF2B5EF4-FFF2-40B4-BE49-F238E27FC236}">
                  <a16:creationId xmlns:a16="http://schemas.microsoft.com/office/drawing/2014/main" id="{9971361B-ACA6-4BBB-A4AF-169C71B8AE1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33861" y="4750893"/>
              <a:ext cx="285207" cy="456333"/>
            </a:xfrm>
            <a:prstGeom prst="rect">
              <a:avLst/>
            </a:prstGeom>
          </p:spPr>
        </p:pic>
      </p:grpSp>
      <p:pic>
        <p:nvPicPr>
          <p:cNvPr id="78" name="Picture 77" descr="A picture containing transport&#10;&#10;Description automatically generated">
            <a:extLst>
              <a:ext uri="{FF2B5EF4-FFF2-40B4-BE49-F238E27FC236}">
                <a16:creationId xmlns:a16="http://schemas.microsoft.com/office/drawing/2014/main" id="{613105DF-B253-4105-B3EF-4D537CFC4DA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1014" y="4309321"/>
            <a:ext cx="368193" cy="368193"/>
          </a:xfrm>
          <a:prstGeom prst="rect">
            <a:avLst/>
          </a:prstGeom>
        </p:spPr>
      </p:pic>
      <p:pic>
        <p:nvPicPr>
          <p:cNvPr id="80" name="Picture 79" descr="A close up of a logo&#10;&#10;Description automatically generated">
            <a:extLst>
              <a:ext uri="{FF2B5EF4-FFF2-40B4-BE49-F238E27FC236}">
                <a16:creationId xmlns:a16="http://schemas.microsoft.com/office/drawing/2014/main" id="{96EAC73F-2E18-43D7-968F-636EF80B582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5192" y="5106932"/>
            <a:ext cx="368193" cy="315593"/>
          </a:xfrm>
          <a:prstGeom prst="rect">
            <a:avLst/>
          </a:prstGeom>
        </p:spPr>
      </p:pic>
      <p:pic>
        <p:nvPicPr>
          <p:cNvPr id="82" name="Picture 81">
            <a:extLst>
              <a:ext uri="{FF2B5EF4-FFF2-40B4-BE49-F238E27FC236}">
                <a16:creationId xmlns:a16="http://schemas.microsoft.com/office/drawing/2014/main" id="{E8E5A455-9AE9-4263-A132-EAF728D1AE6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0461" y="3562419"/>
            <a:ext cx="385725" cy="315593"/>
          </a:xfrm>
          <a:prstGeom prst="rect">
            <a:avLst/>
          </a:prstGeom>
        </p:spPr>
      </p:pic>
      <p:pic>
        <p:nvPicPr>
          <p:cNvPr id="85" name="Picture 84" descr="A close up of a window&#10;&#10;Description automatically generated">
            <a:extLst>
              <a:ext uri="{FF2B5EF4-FFF2-40B4-BE49-F238E27FC236}">
                <a16:creationId xmlns:a16="http://schemas.microsoft.com/office/drawing/2014/main" id="{0B5A2E2E-80D1-4249-B48E-26AB74961EC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1568" y="2702250"/>
            <a:ext cx="385725" cy="315593"/>
          </a:xfrm>
          <a:prstGeom prst="rect">
            <a:avLst/>
          </a:prstGeom>
        </p:spPr>
      </p:pic>
      <p:pic>
        <p:nvPicPr>
          <p:cNvPr id="88" name="Picture 87" descr="A picture containing building&#10;&#10;Description automatically generated">
            <a:extLst>
              <a:ext uri="{FF2B5EF4-FFF2-40B4-BE49-F238E27FC236}">
                <a16:creationId xmlns:a16="http://schemas.microsoft.com/office/drawing/2014/main" id="{0B436F34-F3A5-4D4D-A4FD-A502528CF18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5858" y="5952203"/>
            <a:ext cx="350659" cy="298060"/>
          </a:xfrm>
          <a:prstGeom prst="rect">
            <a:avLst/>
          </a:prstGeom>
        </p:spPr>
      </p:pic>
      <p:cxnSp>
        <p:nvCxnSpPr>
          <p:cNvPr id="76" name="Straight Arrow Connector 75">
            <a:extLst>
              <a:ext uri="{FF2B5EF4-FFF2-40B4-BE49-F238E27FC236}">
                <a16:creationId xmlns:a16="http://schemas.microsoft.com/office/drawing/2014/main" id="{13BC8931-6114-4CE3-9F69-56AA037E3BD3}"/>
              </a:ext>
            </a:extLst>
          </p:cNvPr>
          <p:cNvCxnSpPr>
            <a:cxnSpLocks/>
          </p:cNvCxnSpPr>
          <p:nvPr/>
        </p:nvCxnSpPr>
        <p:spPr>
          <a:xfrm flipH="1">
            <a:off x="5638800" y="1418836"/>
            <a:ext cx="3204549"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17107D9-AB32-447F-817F-C8604132463C}"/>
              </a:ext>
            </a:extLst>
          </p:cNvPr>
          <p:cNvSpPr txBox="1"/>
          <p:nvPr/>
        </p:nvSpPr>
        <p:spPr>
          <a:xfrm>
            <a:off x="6632875" y="1077800"/>
            <a:ext cx="1497150" cy="307777"/>
          </a:xfrm>
          <a:prstGeom prst="rect">
            <a:avLst/>
          </a:prstGeom>
          <a:noFill/>
        </p:spPr>
        <p:txBody>
          <a:bodyPr wrap="square" rtlCol="0">
            <a:spAutoFit/>
          </a:bodyPr>
          <a:lstStyle/>
          <a:p>
            <a:r>
              <a:rPr lang="en-US" sz="1400" dirty="0"/>
              <a:t>Alternative usage</a:t>
            </a:r>
          </a:p>
        </p:txBody>
      </p:sp>
      <p:sp>
        <p:nvSpPr>
          <p:cNvPr id="62" name="TextBox 61">
            <a:extLst>
              <a:ext uri="{FF2B5EF4-FFF2-40B4-BE49-F238E27FC236}">
                <a16:creationId xmlns:a16="http://schemas.microsoft.com/office/drawing/2014/main" id="{5F0B9AEC-AC5C-4D10-89BF-723D093DE435}"/>
              </a:ext>
            </a:extLst>
          </p:cNvPr>
          <p:cNvSpPr txBox="1"/>
          <p:nvPr/>
        </p:nvSpPr>
        <p:spPr>
          <a:xfrm>
            <a:off x="0" y="-947"/>
            <a:ext cx="12192000" cy="369332"/>
          </a:xfrm>
          <a:prstGeom prst="rect">
            <a:avLst/>
          </a:prstGeom>
          <a:solidFill>
            <a:schemeClr val="bg1">
              <a:lumMod val="85000"/>
            </a:schemeClr>
          </a:solidFill>
        </p:spPr>
        <p:txBody>
          <a:bodyPr wrap="square" rtlCol="0">
            <a:spAutoFit/>
          </a:bodyPr>
          <a:lstStyle/>
          <a:p>
            <a:pPr algn="ctr"/>
            <a:r>
              <a:rPr lang="en-US" b="1" dirty="0"/>
              <a:t>Components</a:t>
            </a:r>
          </a:p>
        </p:txBody>
      </p:sp>
      <p:sp>
        <p:nvSpPr>
          <p:cNvPr id="54" name="TextBox 53">
            <a:extLst>
              <a:ext uri="{FF2B5EF4-FFF2-40B4-BE49-F238E27FC236}">
                <a16:creationId xmlns:a16="http://schemas.microsoft.com/office/drawing/2014/main" id="{88A597FC-5F08-4504-BAEA-503EDC327020}"/>
              </a:ext>
            </a:extLst>
          </p:cNvPr>
          <p:cNvSpPr txBox="1"/>
          <p:nvPr/>
        </p:nvSpPr>
        <p:spPr>
          <a:xfrm>
            <a:off x="9050979" y="1609105"/>
            <a:ext cx="2205240" cy="523220"/>
          </a:xfrm>
          <a:prstGeom prst="rect">
            <a:avLst/>
          </a:prstGeom>
          <a:noFill/>
        </p:spPr>
        <p:txBody>
          <a:bodyPr wrap="square" rtlCol="0">
            <a:spAutoFit/>
          </a:bodyPr>
          <a:lstStyle/>
          <a:p>
            <a:r>
              <a:rPr lang="en-US" sz="1400" dirty="0"/>
              <a:t>Intended for accurate studies such as Floor plans </a:t>
            </a:r>
          </a:p>
        </p:txBody>
      </p:sp>
      <p:sp>
        <p:nvSpPr>
          <p:cNvPr id="70" name="TextBox 69">
            <a:extLst>
              <a:ext uri="{FF2B5EF4-FFF2-40B4-BE49-F238E27FC236}">
                <a16:creationId xmlns:a16="http://schemas.microsoft.com/office/drawing/2014/main" id="{64AED6B1-62C6-4481-B38D-216105247474}"/>
              </a:ext>
            </a:extLst>
          </p:cNvPr>
          <p:cNvSpPr txBox="1"/>
          <p:nvPr/>
        </p:nvSpPr>
        <p:spPr>
          <a:xfrm>
            <a:off x="638546" y="1833147"/>
            <a:ext cx="2485654" cy="523220"/>
          </a:xfrm>
          <a:prstGeom prst="rect">
            <a:avLst/>
          </a:prstGeom>
          <a:noFill/>
        </p:spPr>
        <p:txBody>
          <a:bodyPr wrap="square" rtlCol="0">
            <a:spAutoFit/>
          </a:bodyPr>
          <a:lstStyle/>
          <a:p>
            <a:r>
              <a:rPr lang="en-US" sz="1400" dirty="0"/>
              <a:t>Intended for quick studies or zoning explorations in Planning</a:t>
            </a:r>
          </a:p>
        </p:txBody>
      </p:sp>
      <p:sp>
        <p:nvSpPr>
          <p:cNvPr id="65" name="TextBox 64">
            <a:extLst>
              <a:ext uri="{FF2B5EF4-FFF2-40B4-BE49-F238E27FC236}">
                <a16:creationId xmlns:a16="http://schemas.microsoft.com/office/drawing/2014/main" id="{B18071C3-07AE-4D9D-BB59-45BC02E14D32}"/>
              </a:ext>
            </a:extLst>
          </p:cNvPr>
          <p:cNvSpPr txBox="1"/>
          <p:nvPr/>
        </p:nvSpPr>
        <p:spPr>
          <a:xfrm>
            <a:off x="4556793" y="2194964"/>
            <a:ext cx="2278640" cy="307777"/>
          </a:xfrm>
          <a:prstGeom prst="rect">
            <a:avLst/>
          </a:prstGeom>
          <a:noFill/>
        </p:spPr>
        <p:txBody>
          <a:bodyPr wrap="square" rtlCol="0">
            <a:spAutoFit/>
          </a:bodyPr>
          <a:lstStyle/>
          <a:p>
            <a:r>
              <a:rPr lang="en-US" sz="1400" dirty="0"/>
              <a:t>Intended for Urban planning</a:t>
            </a:r>
          </a:p>
        </p:txBody>
      </p:sp>
      <p:sp>
        <p:nvSpPr>
          <p:cNvPr id="74" name="TextBox 73">
            <a:extLst>
              <a:ext uri="{FF2B5EF4-FFF2-40B4-BE49-F238E27FC236}">
                <a16:creationId xmlns:a16="http://schemas.microsoft.com/office/drawing/2014/main" id="{05704318-6B9E-46AD-B65A-9B3E79FA9C10}"/>
              </a:ext>
            </a:extLst>
          </p:cNvPr>
          <p:cNvSpPr txBox="1"/>
          <p:nvPr/>
        </p:nvSpPr>
        <p:spPr>
          <a:xfrm>
            <a:off x="10441651" y="5947344"/>
            <a:ext cx="1193159" cy="307777"/>
          </a:xfrm>
          <a:prstGeom prst="rect">
            <a:avLst/>
          </a:prstGeom>
          <a:noFill/>
        </p:spPr>
        <p:txBody>
          <a:bodyPr wrap="square" rtlCol="0">
            <a:spAutoFit/>
          </a:bodyPr>
          <a:lstStyle/>
          <a:p>
            <a:r>
              <a:rPr lang="en-US" sz="1400" dirty="0"/>
              <a:t>(common)</a:t>
            </a:r>
          </a:p>
        </p:txBody>
      </p:sp>
      <p:sp>
        <p:nvSpPr>
          <p:cNvPr id="77" name="TextBox 76">
            <a:extLst>
              <a:ext uri="{FF2B5EF4-FFF2-40B4-BE49-F238E27FC236}">
                <a16:creationId xmlns:a16="http://schemas.microsoft.com/office/drawing/2014/main" id="{DC12E21C-9E01-4014-961B-1D9B97218316}"/>
              </a:ext>
            </a:extLst>
          </p:cNvPr>
          <p:cNvSpPr txBox="1"/>
          <p:nvPr/>
        </p:nvSpPr>
        <p:spPr>
          <a:xfrm>
            <a:off x="2007241" y="5947344"/>
            <a:ext cx="1193159" cy="307777"/>
          </a:xfrm>
          <a:prstGeom prst="rect">
            <a:avLst/>
          </a:prstGeom>
          <a:noFill/>
        </p:spPr>
        <p:txBody>
          <a:bodyPr wrap="square" rtlCol="0">
            <a:spAutoFit/>
          </a:bodyPr>
          <a:lstStyle/>
          <a:p>
            <a:r>
              <a:rPr lang="en-US" sz="1400" dirty="0"/>
              <a:t>(common)</a:t>
            </a:r>
          </a:p>
        </p:txBody>
      </p:sp>
    </p:spTree>
    <p:extLst>
      <p:ext uri="{BB962C8B-B14F-4D97-AF65-F5344CB8AC3E}">
        <p14:creationId xmlns:p14="http://schemas.microsoft.com/office/powerpoint/2010/main" val="603925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CB05BDEF-A813-4584-8D0F-9CCED266E37A}"/>
              </a:ext>
            </a:extLst>
          </p:cNvPr>
          <p:cNvSpPr txBox="1"/>
          <p:nvPr/>
        </p:nvSpPr>
        <p:spPr>
          <a:xfrm>
            <a:off x="413186" y="1151315"/>
            <a:ext cx="794160" cy="400110"/>
          </a:xfrm>
          <a:prstGeom prst="rect">
            <a:avLst/>
          </a:prstGeom>
          <a:noFill/>
        </p:spPr>
        <p:txBody>
          <a:bodyPr wrap="square" rtlCol="0">
            <a:spAutoFit/>
          </a:bodyPr>
          <a:lstStyle/>
          <a:p>
            <a:r>
              <a:rPr lang="en-US" sz="2000" b="1" dirty="0"/>
              <a:t>Input</a:t>
            </a:r>
          </a:p>
        </p:txBody>
      </p:sp>
      <p:sp>
        <p:nvSpPr>
          <p:cNvPr id="75" name="TextBox 74">
            <a:extLst>
              <a:ext uri="{FF2B5EF4-FFF2-40B4-BE49-F238E27FC236}">
                <a16:creationId xmlns:a16="http://schemas.microsoft.com/office/drawing/2014/main" id="{E30B787F-812C-4F59-9CE0-A06C7EF584DA}"/>
              </a:ext>
            </a:extLst>
          </p:cNvPr>
          <p:cNvSpPr txBox="1"/>
          <p:nvPr/>
        </p:nvSpPr>
        <p:spPr>
          <a:xfrm>
            <a:off x="152400" y="2559210"/>
            <a:ext cx="1309013" cy="400110"/>
          </a:xfrm>
          <a:prstGeom prst="rect">
            <a:avLst/>
          </a:prstGeom>
          <a:noFill/>
        </p:spPr>
        <p:txBody>
          <a:bodyPr wrap="square" rtlCol="0">
            <a:spAutoFit/>
          </a:bodyPr>
          <a:lstStyle/>
          <a:p>
            <a:r>
              <a:rPr lang="en-US" sz="2000" b="1" dirty="0"/>
              <a:t>Processing</a:t>
            </a:r>
          </a:p>
        </p:txBody>
      </p:sp>
      <p:sp>
        <p:nvSpPr>
          <p:cNvPr id="76" name="TextBox 75">
            <a:extLst>
              <a:ext uri="{FF2B5EF4-FFF2-40B4-BE49-F238E27FC236}">
                <a16:creationId xmlns:a16="http://schemas.microsoft.com/office/drawing/2014/main" id="{7D37084A-3770-4B86-B23C-114ACF3D3732}"/>
              </a:ext>
            </a:extLst>
          </p:cNvPr>
          <p:cNvSpPr txBox="1"/>
          <p:nvPr/>
        </p:nvSpPr>
        <p:spPr>
          <a:xfrm>
            <a:off x="330608" y="4650667"/>
            <a:ext cx="944902" cy="400110"/>
          </a:xfrm>
          <a:prstGeom prst="rect">
            <a:avLst/>
          </a:prstGeom>
          <a:noFill/>
        </p:spPr>
        <p:txBody>
          <a:bodyPr wrap="square" rtlCol="0">
            <a:spAutoFit/>
          </a:bodyPr>
          <a:lstStyle/>
          <a:p>
            <a:r>
              <a:rPr lang="en-US" sz="2000" b="1" dirty="0"/>
              <a:t>Output</a:t>
            </a:r>
          </a:p>
        </p:txBody>
      </p:sp>
      <p:cxnSp>
        <p:nvCxnSpPr>
          <p:cNvPr id="91" name="Straight Arrow Connector 90">
            <a:extLst>
              <a:ext uri="{FF2B5EF4-FFF2-40B4-BE49-F238E27FC236}">
                <a16:creationId xmlns:a16="http://schemas.microsoft.com/office/drawing/2014/main" id="{A41A1798-6786-4893-AA7C-65B63EAF510B}"/>
              </a:ext>
            </a:extLst>
          </p:cNvPr>
          <p:cNvCxnSpPr>
            <a:cxnSpLocks/>
          </p:cNvCxnSpPr>
          <p:nvPr/>
        </p:nvCxnSpPr>
        <p:spPr>
          <a:xfrm>
            <a:off x="803059" y="1715128"/>
            <a:ext cx="0" cy="673576"/>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36B1551-89BC-4D92-A9D2-C97C8DF5BD87}"/>
              </a:ext>
            </a:extLst>
          </p:cNvPr>
          <p:cNvCxnSpPr>
            <a:cxnSpLocks/>
          </p:cNvCxnSpPr>
          <p:nvPr/>
        </p:nvCxnSpPr>
        <p:spPr>
          <a:xfrm>
            <a:off x="803059" y="3229867"/>
            <a:ext cx="0" cy="123942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6E0AE6A-9951-489A-9A11-3D31F495AA5E}"/>
              </a:ext>
            </a:extLst>
          </p:cNvPr>
          <p:cNvSpPr txBox="1"/>
          <p:nvPr/>
        </p:nvSpPr>
        <p:spPr>
          <a:xfrm>
            <a:off x="2391102" y="3519746"/>
            <a:ext cx="5133025" cy="338554"/>
          </a:xfrm>
          <a:prstGeom prst="rect">
            <a:avLst/>
          </a:prstGeom>
          <a:noFill/>
        </p:spPr>
        <p:txBody>
          <a:bodyPr wrap="square" rtlCol="0">
            <a:spAutoFit/>
          </a:bodyPr>
          <a:lstStyle/>
          <a:p>
            <a:r>
              <a:rPr lang="en-US" sz="1600" dirty="0"/>
              <a:t>First Order Logic = Parameters x Inference Procedures</a:t>
            </a:r>
          </a:p>
        </p:txBody>
      </p:sp>
      <p:sp>
        <p:nvSpPr>
          <p:cNvPr id="4" name="TextBox 3">
            <a:extLst>
              <a:ext uri="{FF2B5EF4-FFF2-40B4-BE49-F238E27FC236}">
                <a16:creationId xmlns:a16="http://schemas.microsoft.com/office/drawing/2014/main" id="{AE43775F-EEFE-4E92-AC49-B5499F62DC23}"/>
              </a:ext>
            </a:extLst>
          </p:cNvPr>
          <p:cNvSpPr txBox="1"/>
          <p:nvPr/>
        </p:nvSpPr>
        <p:spPr>
          <a:xfrm>
            <a:off x="2371555" y="980272"/>
            <a:ext cx="1086299" cy="369332"/>
          </a:xfrm>
          <a:prstGeom prst="rect">
            <a:avLst/>
          </a:prstGeom>
          <a:noFill/>
        </p:spPr>
        <p:txBody>
          <a:bodyPr wrap="square" rtlCol="0">
            <a:spAutoFit/>
          </a:bodyPr>
          <a:lstStyle/>
          <a:p>
            <a:r>
              <a:rPr lang="en-US" dirty="0"/>
              <a:t>Lexeme</a:t>
            </a:r>
          </a:p>
        </p:txBody>
      </p:sp>
      <p:sp>
        <p:nvSpPr>
          <p:cNvPr id="19" name="Rectangle 18">
            <a:extLst>
              <a:ext uri="{FF2B5EF4-FFF2-40B4-BE49-F238E27FC236}">
                <a16:creationId xmlns:a16="http://schemas.microsoft.com/office/drawing/2014/main" id="{7EB1A278-29BA-46C1-8E4A-54D0E5E5265D}"/>
              </a:ext>
            </a:extLst>
          </p:cNvPr>
          <p:cNvSpPr/>
          <p:nvPr/>
        </p:nvSpPr>
        <p:spPr>
          <a:xfrm>
            <a:off x="2371555" y="2429590"/>
            <a:ext cx="843280" cy="369332"/>
          </a:xfrm>
          <a:prstGeom prst="rect">
            <a:avLst/>
          </a:prstGeom>
        </p:spPr>
        <p:txBody>
          <a:bodyPr wrap="square">
            <a:spAutoFit/>
          </a:bodyPr>
          <a:lstStyle/>
          <a:p>
            <a:r>
              <a:rPr lang="en-US" dirty="0"/>
              <a:t>Syntax</a:t>
            </a:r>
          </a:p>
        </p:txBody>
      </p:sp>
      <p:grpSp>
        <p:nvGrpSpPr>
          <p:cNvPr id="88" name="Group 87">
            <a:extLst>
              <a:ext uri="{FF2B5EF4-FFF2-40B4-BE49-F238E27FC236}">
                <a16:creationId xmlns:a16="http://schemas.microsoft.com/office/drawing/2014/main" id="{AE37B31D-A6C1-4137-AB0E-5AD07E03CA01}"/>
              </a:ext>
            </a:extLst>
          </p:cNvPr>
          <p:cNvGrpSpPr/>
          <p:nvPr/>
        </p:nvGrpSpPr>
        <p:grpSpPr>
          <a:xfrm>
            <a:off x="7250756" y="1230660"/>
            <a:ext cx="3356286" cy="291164"/>
            <a:chOff x="8159091" y="3568068"/>
            <a:chExt cx="3356286" cy="291164"/>
          </a:xfrm>
        </p:grpSpPr>
        <p:pic>
          <p:nvPicPr>
            <p:cNvPr id="36" name="Picture 35">
              <a:extLst>
                <a:ext uri="{FF2B5EF4-FFF2-40B4-BE49-F238E27FC236}">
                  <a16:creationId xmlns:a16="http://schemas.microsoft.com/office/drawing/2014/main" id="{8F62DA6D-137E-435D-A681-3A468D434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091" y="3605349"/>
              <a:ext cx="262944" cy="230076"/>
            </a:xfrm>
            <a:prstGeom prst="rect">
              <a:avLst/>
            </a:prstGeom>
          </p:spPr>
        </p:pic>
        <p:pic>
          <p:nvPicPr>
            <p:cNvPr id="37" name="Picture 36">
              <a:extLst>
                <a:ext uri="{FF2B5EF4-FFF2-40B4-BE49-F238E27FC236}">
                  <a16:creationId xmlns:a16="http://schemas.microsoft.com/office/drawing/2014/main" id="{94CFD7C3-21B2-4807-A245-200624C1E2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7640" y="3594290"/>
              <a:ext cx="265245" cy="238720"/>
            </a:xfrm>
            <a:prstGeom prst="rect">
              <a:avLst/>
            </a:prstGeom>
          </p:spPr>
        </p:pic>
        <p:pic>
          <p:nvPicPr>
            <p:cNvPr id="38" name="Picture 37" descr="A picture containing music&#10;&#10;Description automatically generated">
              <a:extLst>
                <a:ext uri="{FF2B5EF4-FFF2-40B4-BE49-F238E27FC236}">
                  <a16:creationId xmlns:a16="http://schemas.microsoft.com/office/drawing/2014/main" id="{1CB4FE91-5E3C-400B-8B36-6D96044AD2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9181" y="3568068"/>
              <a:ext cx="323516" cy="291164"/>
            </a:xfrm>
            <a:prstGeom prst="rect">
              <a:avLst/>
            </a:prstGeom>
          </p:spPr>
        </p:pic>
        <p:pic>
          <p:nvPicPr>
            <p:cNvPr id="39" name="Picture 38" descr="A picture containing table, furniture&#10;&#10;Description automatically generated">
              <a:extLst>
                <a:ext uri="{FF2B5EF4-FFF2-40B4-BE49-F238E27FC236}">
                  <a16:creationId xmlns:a16="http://schemas.microsoft.com/office/drawing/2014/main" id="{AA34BC87-751D-4A28-9984-45CFBDB0D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3621" y="3624407"/>
              <a:ext cx="212197" cy="212197"/>
            </a:xfrm>
            <a:prstGeom prst="rect">
              <a:avLst/>
            </a:prstGeom>
          </p:spPr>
        </p:pic>
        <p:pic>
          <p:nvPicPr>
            <p:cNvPr id="40" name="Picture 39" descr="A picture containing wheel, transport&#10;&#10;Description automatically generated">
              <a:extLst>
                <a:ext uri="{FF2B5EF4-FFF2-40B4-BE49-F238E27FC236}">
                  <a16:creationId xmlns:a16="http://schemas.microsoft.com/office/drawing/2014/main" id="{F06BE26C-9FC1-440F-A022-0E84487515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91861" y="3568068"/>
              <a:ext cx="323516" cy="291164"/>
            </a:xfrm>
            <a:prstGeom prst="rect">
              <a:avLst/>
            </a:prstGeom>
          </p:spPr>
        </p:pic>
      </p:grpSp>
      <p:grpSp>
        <p:nvGrpSpPr>
          <p:cNvPr id="93" name="Group 92">
            <a:extLst>
              <a:ext uri="{FF2B5EF4-FFF2-40B4-BE49-F238E27FC236}">
                <a16:creationId xmlns:a16="http://schemas.microsoft.com/office/drawing/2014/main" id="{024E23E3-85E3-4766-A743-DFD04EE932DE}"/>
              </a:ext>
            </a:extLst>
          </p:cNvPr>
          <p:cNvGrpSpPr/>
          <p:nvPr/>
        </p:nvGrpSpPr>
        <p:grpSpPr>
          <a:xfrm>
            <a:off x="7255199" y="787078"/>
            <a:ext cx="3318679" cy="262533"/>
            <a:chOff x="7401534" y="2846052"/>
            <a:chExt cx="3318679" cy="262533"/>
          </a:xfrm>
        </p:grpSpPr>
        <p:pic>
          <p:nvPicPr>
            <p:cNvPr id="41" name="Picture 40" descr="A picture containing transport&#10;&#10;Description automatically generated">
              <a:extLst>
                <a:ext uri="{FF2B5EF4-FFF2-40B4-BE49-F238E27FC236}">
                  <a16:creationId xmlns:a16="http://schemas.microsoft.com/office/drawing/2014/main" id="{FCD2AFB0-3F52-49AA-B4A5-FF6F6E8295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2950" y="2846052"/>
              <a:ext cx="249537" cy="249537"/>
            </a:xfrm>
            <a:prstGeom prst="rect">
              <a:avLst/>
            </a:prstGeom>
          </p:spPr>
        </p:pic>
        <p:pic>
          <p:nvPicPr>
            <p:cNvPr id="42" name="Picture 41" descr="A close up of a logo&#10;&#10;Description automatically generated">
              <a:extLst>
                <a:ext uri="{FF2B5EF4-FFF2-40B4-BE49-F238E27FC236}">
                  <a16:creationId xmlns:a16="http://schemas.microsoft.com/office/drawing/2014/main" id="{72361B03-8827-49B4-8DB8-1472D37977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7294" y="2874655"/>
              <a:ext cx="272919" cy="233930"/>
            </a:xfrm>
            <a:prstGeom prst="rect">
              <a:avLst/>
            </a:prstGeom>
          </p:spPr>
        </p:pic>
        <p:pic>
          <p:nvPicPr>
            <p:cNvPr id="43" name="Picture 42">
              <a:extLst>
                <a:ext uri="{FF2B5EF4-FFF2-40B4-BE49-F238E27FC236}">
                  <a16:creationId xmlns:a16="http://schemas.microsoft.com/office/drawing/2014/main" id="{CA2DEF75-5575-4E70-A808-20BCA105E3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04782" y="2874655"/>
              <a:ext cx="285915" cy="233930"/>
            </a:xfrm>
            <a:prstGeom prst="rect">
              <a:avLst/>
            </a:prstGeom>
          </p:spPr>
        </p:pic>
        <p:pic>
          <p:nvPicPr>
            <p:cNvPr id="44" name="Picture 43" descr="A close up of a window&#10;&#10;Description automatically generated">
              <a:extLst>
                <a:ext uri="{FF2B5EF4-FFF2-40B4-BE49-F238E27FC236}">
                  <a16:creationId xmlns:a16="http://schemas.microsoft.com/office/drawing/2014/main" id="{04354C75-C8C6-4D0D-B28E-A3F0734080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01534" y="2874655"/>
              <a:ext cx="285915" cy="233930"/>
            </a:xfrm>
            <a:prstGeom prst="rect">
              <a:avLst/>
            </a:prstGeom>
          </p:spPr>
        </p:pic>
        <p:pic>
          <p:nvPicPr>
            <p:cNvPr id="45" name="Picture 44" descr="A picture containing building&#10;&#10;Description automatically generated">
              <a:extLst>
                <a:ext uri="{FF2B5EF4-FFF2-40B4-BE49-F238E27FC236}">
                  <a16:creationId xmlns:a16="http://schemas.microsoft.com/office/drawing/2014/main" id="{5CDC3AA9-ACA1-4F23-86E5-B9EEB02DD2D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13005" y="2874655"/>
              <a:ext cx="259922" cy="220934"/>
            </a:xfrm>
            <a:prstGeom prst="rect">
              <a:avLst/>
            </a:prstGeom>
          </p:spPr>
        </p:pic>
      </p:grpSp>
      <p:sp>
        <p:nvSpPr>
          <p:cNvPr id="73" name="Rectangle 72">
            <a:extLst>
              <a:ext uri="{FF2B5EF4-FFF2-40B4-BE49-F238E27FC236}">
                <a16:creationId xmlns:a16="http://schemas.microsoft.com/office/drawing/2014/main" id="{9E50C416-86AD-4DDB-950C-9129995026D1}"/>
              </a:ext>
            </a:extLst>
          </p:cNvPr>
          <p:cNvSpPr/>
          <p:nvPr/>
        </p:nvSpPr>
        <p:spPr>
          <a:xfrm>
            <a:off x="2391102" y="2729219"/>
            <a:ext cx="3019098" cy="523220"/>
          </a:xfrm>
          <a:prstGeom prst="rect">
            <a:avLst/>
          </a:prstGeom>
        </p:spPr>
        <p:txBody>
          <a:bodyPr wrap="square">
            <a:spAutoFit/>
          </a:bodyPr>
          <a:lstStyle/>
          <a:p>
            <a:r>
              <a:rPr lang="en-US" sz="1400" dirty="0"/>
              <a:t>Patterns of Organization / grouping, Input by USER</a:t>
            </a:r>
          </a:p>
        </p:txBody>
      </p:sp>
      <p:sp>
        <p:nvSpPr>
          <p:cNvPr id="29" name="Rectangle 28">
            <a:extLst>
              <a:ext uri="{FF2B5EF4-FFF2-40B4-BE49-F238E27FC236}">
                <a16:creationId xmlns:a16="http://schemas.microsoft.com/office/drawing/2014/main" id="{5DE8FC92-D2EC-4462-BEEE-E87272E0586B}"/>
              </a:ext>
            </a:extLst>
          </p:cNvPr>
          <p:cNvSpPr/>
          <p:nvPr/>
        </p:nvSpPr>
        <p:spPr>
          <a:xfrm>
            <a:off x="2373501" y="1300547"/>
            <a:ext cx="3901391" cy="523220"/>
          </a:xfrm>
          <a:prstGeom prst="rect">
            <a:avLst/>
          </a:prstGeom>
        </p:spPr>
        <p:txBody>
          <a:bodyPr wrap="square">
            <a:spAutoFit/>
          </a:bodyPr>
          <a:lstStyle/>
          <a:p>
            <a:r>
              <a:rPr lang="en-US" sz="1400" dirty="0"/>
              <a:t>Operations &amp; Spatial Objects</a:t>
            </a:r>
          </a:p>
          <a:p>
            <a:r>
              <a:rPr lang="en-US" sz="1400" dirty="0"/>
              <a:t>Consistent Units of geometry &amp; logical operations</a:t>
            </a:r>
          </a:p>
        </p:txBody>
      </p:sp>
      <p:grpSp>
        <p:nvGrpSpPr>
          <p:cNvPr id="60" name="Group 59">
            <a:extLst>
              <a:ext uri="{FF2B5EF4-FFF2-40B4-BE49-F238E27FC236}">
                <a16:creationId xmlns:a16="http://schemas.microsoft.com/office/drawing/2014/main" id="{8339723D-62A2-40E1-A059-6127A5AC6598}"/>
              </a:ext>
            </a:extLst>
          </p:cNvPr>
          <p:cNvGrpSpPr/>
          <p:nvPr/>
        </p:nvGrpSpPr>
        <p:grpSpPr>
          <a:xfrm>
            <a:off x="7219135" y="1655226"/>
            <a:ext cx="3407391" cy="361190"/>
            <a:chOff x="681091" y="2973775"/>
            <a:chExt cx="3407391" cy="361190"/>
          </a:xfrm>
        </p:grpSpPr>
        <p:pic>
          <p:nvPicPr>
            <p:cNvPr id="46" name="Picture 45">
              <a:extLst>
                <a:ext uri="{FF2B5EF4-FFF2-40B4-BE49-F238E27FC236}">
                  <a16:creationId xmlns:a16="http://schemas.microsoft.com/office/drawing/2014/main" id="{F276190B-87BF-4070-A74A-E184E91639C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32442" y="3028403"/>
              <a:ext cx="384449" cy="297947"/>
            </a:xfrm>
            <a:prstGeom prst="rect">
              <a:avLst/>
            </a:prstGeom>
          </p:spPr>
        </p:pic>
        <p:pic>
          <p:nvPicPr>
            <p:cNvPr id="47" name="Picture 46" descr="A picture containing building material&#10;&#10;Description automatically generated">
              <a:extLst>
                <a:ext uri="{FF2B5EF4-FFF2-40B4-BE49-F238E27FC236}">
                  <a16:creationId xmlns:a16="http://schemas.microsoft.com/office/drawing/2014/main" id="{99554569-2BA1-4134-BA9F-014413FD08A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94762" y="3051136"/>
              <a:ext cx="311832" cy="272852"/>
            </a:xfrm>
            <a:prstGeom prst="rect">
              <a:avLst/>
            </a:prstGeom>
          </p:spPr>
        </p:pic>
        <p:pic>
          <p:nvPicPr>
            <p:cNvPr id="48" name="Picture 47">
              <a:extLst>
                <a:ext uri="{FF2B5EF4-FFF2-40B4-BE49-F238E27FC236}">
                  <a16:creationId xmlns:a16="http://schemas.microsoft.com/office/drawing/2014/main" id="{3D4964B5-52ED-436A-9602-0DF4ADCA9C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82265" y="3028403"/>
              <a:ext cx="396143" cy="282959"/>
            </a:xfrm>
            <a:prstGeom prst="rect">
              <a:avLst/>
            </a:prstGeom>
          </p:spPr>
        </p:pic>
        <p:pic>
          <p:nvPicPr>
            <p:cNvPr id="49" name="Picture 48">
              <a:extLst>
                <a:ext uri="{FF2B5EF4-FFF2-40B4-BE49-F238E27FC236}">
                  <a16:creationId xmlns:a16="http://schemas.microsoft.com/office/drawing/2014/main" id="{4D72F2B1-9BC3-46C4-811C-A2665C54851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1091" y="3074708"/>
              <a:ext cx="336391" cy="240280"/>
            </a:xfrm>
            <a:prstGeom prst="rect">
              <a:avLst/>
            </a:prstGeom>
          </p:spPr>
        </p:pic>
        <p:pic>
          <p:nvPicPr>
            <p:cNvPr id="50" name="Picture 49">
              <a:extLst>
                <a:ext uri="{FF2B5EF4-FFF2-40B4-BE49-F238E27FC236}">
                  <a16:creationId xmlns:a16="http://schemas.microsoft.com/office/drawing/2014/main" id="{0D815D5D-9301-4ECD-924A-3F6CA703DF2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04033" y="3030779"/>
              <a:ext cx="384449" cy="297947"/>
            </a:xfrm>
            <a:prstGeom prst="rect">
              <a:avLst/>
            </a:prstGeom>
          </p:spPr>
        </p:pic>
        <p:pic>
          <p:nvPicPr>
            <p:cNvPr id="51" name="Picture 50">
              <a:extLst>
                <a:ext uri="{FF2B5EF4-FFF2-40B4-BE49-F238E27FC236}">
                  <a16:creationId xmlns:a16="http://schemas.microsoft.com/office/drawing/2014/main" id="{2C0551E3-BF01-4A63-9553-DF27E4F9CBF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250837" y="2973775"/>
              <a:ext cx="225743" cy="361190"/>
            </a:xfrm>
            <a:prstGeom prst="rect">
              <a:avLst/>
            </a:prstGeom>
          </p:spPr>
        </p:pic>
      </p:grpSp>
      <p:pic>
        <p:nvPicPr>
          <p:cNvPr id="59" name="Picture 58">
            <a:extLst>
              <a:ext uri="{FF2B5EF4-FFF2-40B4-BE49-F238E27FC236}">
                <a16:creationId xmlns:a16="http://schemas.microsoft.com/office/drawing/2014/main" id="{6D205357-FBAB-4FB6-8CF0-1556B7276811}"/>
              </a:ext>
            </a:extLst>
          </p:cNvPr>
          <p:cNvPicPr>
            <a:picLocks noChangeAspect="1"/>
          </p:cNvPicPr>
          <p:nvPr/>
        </p:nvPicPr>
        <p:blipFill rotWithShape="1">
          <a:blip r:embed="rId19"/>
          <a:srcRect l="3230" t="22975" r="55745" b="65078"/>
          <a:stretch/>
        </p:blipFill>
        <p:spPr>
          <a:xfrm>
            <a:off x="7206529" y="2302255"/>
            <a:ext cx="3194379" cy="523220"/>
          </a:xfrm>
          <a:prstGeom prst="rect">
            <a:avLst/>
          </a:prstGeom>
        </p:spPr>
      </p:pic>
      <p:sp>
        <p:nvSpPr>
          <p:cNvPr id="81" name="Rectangle 80">
            <a:extLst>
              <a:ext uri="{FF2B5EF4-FFF2-40B4-BE49-F238E27FC236}">
                <a16:creationId xmlns:a16="http://schemas.microsoft.com/office/drawing/2014/main" id="{00A614BF-3AF5-45EF-9E7B-C1FB7C90C382}"/>
              </a:ext>
            </a:extLst>
          </p:cNvPr>
          <p:cNvSpPr/>
          <p:nvPr/>
        </p:nvSpPr>
        <p:spPr>
          <a:xfrm>
            <a:off x="2068756" y="684396"/>
            <a:ext cx="8904044" cy="138789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C2D0452-9FD1-4CBA-AF93-2B9BD421AA88}"/>
              </a:ext>
            </a:extLst>
          </p:cNvPr>
          <p:cNvSpPr/>
          <p:nvPr/>
        </p:nvSpPr>
        <p:spPr>
          <a:xfrm>
            <a:off x="2068756" y="2167456"/>
            <a:ext cx="8904044" cy="134659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087CF500-E433-4C6D-9EBF-82B209B7F519}"/>
              </a:ext>
            </a:extLst>
          </p:cNvPr>
          <p:cNvPicPr>
            <a:picLocks noChangeAspect="1"/>
          </p:cNvPicPr>
          <p:nvPr/>
        </p:nvPicPr>
        <p:blipFill rotWithShape="1">
          <a:blip r:embed="rId20"/>
          <a:srcRect b="7196"/>
          <a:stretch/>
        </p:blipFill>
        <p:spPr>
          <a:xfrm>
            <a:off x="9139966" y="4283964"/>
            <a:ext cx="1552070" cy="1112186"/>
          </a:xfrm>
          <a:prstGeom prst="rect">
            <a:avLst/>
          </a:prstGeom>
        </p:spPr>
      </p:pic>
      <p:pic>
        <p:nvPicPr>
          <p:cNvPr id="56" name="Picture 55">
            <a:extLst>
              <a:ext uri="{FF2B5EF4-FFF2-40B4-BE49-F238E27FC236}">
                <a16:creationId xmlns:a16="http://schemas.microsoft.com/office/drawing/2014/main" id="{7A8D5E1A-4E03-4D30-8C4F-42FFBE120E92}"/>
              </a:ext>
            </a:extLst>
          </p:cNvPr>
          <p:cNvPicPr>
            <a:picLocks noChangeAspect="1"/>
          </p:cNvPicPr>
          <p:nvPr/>
        </p:nvPicPr>
        <p:blipFill rotWithShape="1">
          <a:blip r:embed="rId21"/>
          <a:srcRect l="32829" t="11222" r="17141" b="10642"/>
          <a:stretch/>
        </p:blipFill>
        <p:spPr>
          <a:xfrm>
            <a:off x="7350974" y="4283964"/>
            <a:ext cx="1039023" cy="1083458"/>
          </a:xfrm>
          <a:prstGeom prst="rect">
            <a:avLst/>
          </a:prstGeom>
        </p:spPr>
      </p:pic>
      <p:sp>
        <p:nvSpPr>
          <p:cNvPr id="20" name="Rectangle 19">
            <a:extLst>
              <a:ext uri="{FF2B5EF4-FFF2-40B4-BE49-F238E27FC236}">
                <a16:creationId xmlns:a16="http://schemas.microsoft.com/office/drawing/2014/main" id="{2EDD5A3A-6ABA-4D59-9B83-174ABD728555}"/>
              </a:ext>
            </a:extLst>
          </p:cNvPr>
          <p:cNvSpPr/>
          <p:nvPr/>
        </p:nvSpPr>
        <p:spPr>
          <a:xfrm>
            <a:off x="2333232" y="4469296"/>
            <a:ext cx="1219200" cy="356471"/>
          </a:xfrm>
          <a:prstGeom prst="rect">
            <a:avLst/>
          </a:prstGeom>
        </p:spPr>
        <p:txBody>
          <a:bodyPr wrap="square">
            <a:spAutoFit/>
          </a:bodyPr>
          <a:lstStyle/>
          <a:p>
            <a:r>
              <a:rPr lang="en-US" dirty="0"/>
              <a:t>Semantics</a:t>
            </a:r>
          </a:p>
        </p:txBody>
      </p:sp>
      <p:sp>
        <p:nvSpPr>
          <p:cNvPr id="28" name="Rectangle 27">
            <a:extLst>
              <a:ext uri="{FF2B5EF4-FFF2-40B4-BE49-F238E27FC236}">
                <a16:creationId xmlns:a16="http://schemas.microsoft.com/office/drawing/2014/main" id="{C471CB78-5B97-4431-B5D9-6CBF13B7E483}"/>
              </a:ext>
            </a:extLst>
          </p:cNvPr>
          <p:cNvSpPr/>
          <p:nvPr/>
        </p:nvSpPr>
        <p:spPr>
          <a:xfrm>
            <a:off x="2371555" y="4833281"/>
            <a:ext cx="4269237" cy="307777"/>
          </a:xfrm>
          <a:prstGeom prst="rect">
            <a:avLst/>
          </a:prstGeom>
        </p:spPr>
        <p:txBody>
          <a:bodyPr wrap="square">
            <a:spAutoFit/>
          </a:bodyPr>
          <a:lstStyle/>
          <a:p>
            <a:r>
              <a:rPr lang="en-US" sz="1400" dirty="0"/>
              <a:t>Architecturally acceptable Geometric Configurations</a:t>
            </a:r>
          </a:p>
        </p:txBody>
      </p:sp>
      <p:sp>
        <p:nvSpPr>
          <p:cNvPr id="83" name="Rectangle 82">
            <a:extLst>
              <a:ext uri="{FF2B5EF4-FFF2-40B4-BE49-F238E27FC236}">
                <a16:creationId xmlns:a16="http://schemas.microsoft.com/office/drawing/2014/main" id="{7EC4E556-55FC-4A09-8041-79BCC17C9296}"/>
              </a:ext>
            </a:extLst>
          </p:cNvPr>
          <p:cNvSpPr/>
          <p:nvPr/>
        </p:nvSpPr>
        <p:spPr>
          <a:xfrm>
            <a:off x="2068756" y="4190538"/>
            <a:ext cx="8904044" cy="128559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Arc 94">
            <a:extLst>
              <a:ext uri="{FF2B5EF4-FFF2-40B4-BE49-F238E27FC236}">
                <a16:creationId xmlns:a16="http://schemas.microsoft.com/office/drawing/2014/main" id="{AB3314F9-8F18-41D4-B02A-7F7405D23363}"/>
              </a:ext>
            </a:extLst>
          </p:cNvPr>
          <p:cNvSpPr/>
          <p:nvPr/>
        </p:nvSpPr>
        <p:spPr>
          <a:xfrm>
            <a:off x="9663114" y="3645245"/>
            <a:ext cx="2209088" cy="2376073"/>
          </a:xfrm>
          <a:prstGeom prst="arc">
            <a:avLst>
              <a:gd name="adj1" fmla="val 16231366"/>
              <a:gd name="adj2" fmla="val 5393906"/>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D340CE73-117C-476D-A5C0-9426FCCE1777}"/>
              </a:ext>
            </a:extLst>
          </p:cNvPr>
          <p:cNvSpPr/>
          <p:nvPr/>
        </p:nvSpPr>
        <p:spPr>
          <a:xfrm>
            <a:off x="2345367" y="5822894"/>
            <a:ext cx="5470024" cy="338554"/>
          </a:xfrm>
          <a:prstGeom prst="rect">
            <a:avLst/>
          </a:prstGeom>
        </p:spPr>
        <p:txBody>
          <a:bodyPr wrap="none">
            <a:spAutoFit/>
          </a:bodyPr>
          <a:lstStyle/>
          <a:p>
            <a:r>
              <a:rPr lang="en-US" sz="1600" dirty="0"/>
              <a:t>Uncertainty = Probability x Belief Network {0, 0.1, 0.03, …. , 1.0 }</a:t>
            </a:r>
          </a:p>
        </p:txBody>
      </p:sp>
      <p:cxnSp>
        <p:nvCxnSpPr>
          <p:cNvPr id="101" name="Straight Arrow Connector 100">
            <a:extLst>
              <a:ext uri="{FF2B5EF4-FFF2-40B4-BE49-F238E27FC236}">
                <a16:creationId xmlns:a16="http://schemas.microsoft.com/office/drawing/2014/main" id="{5514426A-1C04-4EF8-BA22-B315BAF3E4F6}"/>
              </a:ext>
            </a:extLst>
          </p:cNvPr>
          <p:cNvCxnSpPr>
            <a:cxnSpLocks/>
          </p:cNvCxnSpPr>
          <p:nvPr/>
        </p:nvCxnSpPr>
        <p:spPr>
          <a:xfrm>
            <a:off x="8120064" y="6021319"/>
            <a:ext cx="2647504"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4E9F23B-1E94-4EAA-8816-539DCD9924F9}"/>
              </a:ext>
            </a:extLst>
          </p:cNvPr>
          <p:cNvCxnSpPr>
            <a:cxnSpLocks/>
          </p:cNvCxnSpPr>
          <p:nvPr/>
        </p:nvCxnSpPr>
        <p:spPr>
          <a:xfrm>
            <a:off x="8120064" y="3645350"/>
            <a:ext cx="2673599" cy="0"/>
          </a:xfrm>
          <a:prstGeom prst="straightConnector1">
            <a:avLst/>
          </a:prstGeom>
          <a:ln w="63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E9EC750F-CFBC-4EA2-993D-8861D320A7A1}"/>
              </a:ext>
            </a:extLst>
          </p:cNvPr>
          <p:cNvSpPr/>
          <p:nvPr/>
        </p:nvSpPr>
        <p:spPr>
          <a:xfrm>
            <a:off x="8294168" y="3675577"/>
            <a:ext cx="1824846" cy="338554"/>
          </a:xfrm>
          <a:prstGeom prst="rect">
            <a:avLst/>
          </a:prstGeom>
          <a:noFill/>
        </p:spPr>
        <p:txBody>
          <a:bodyPr wrap="square">
            <a:spAutoFit/>
          </a:bodyPr>
          <a:lstStyle/>
          <a:p>
            <a:r>
              <a:rPr lang="en-US" sz="1600" dirty="0"/>
              <a:t>Adjust Parameters</a:t>
            </a:r>
          </a:p>
        </p:txBody>
      </p:sp>
      <p:sp>
        <p:nvSpPr>
          <p:cNvPr id="118" name="Rectangle 117">
            <a:extLst>
              <a:ext uri="{FF2B5EF4-FFF2-40B4-BE49-F238E27FC236}">
                <a16:creationId xmlns:a16="http://schemas.microsoft.com/office/drawing/2014/main" id="{EA73E85A-DEC8-4F0A-99C1-F03E42F21906}"/>
              </a:ext>
            </a:extLst>
          </p:cNvPr>
          <p:cNvSpPr/>
          <p:nvPr/>
        </p:nvSpPr>
        <p:spPr>
          <a:xfrm>
            <a:off x="8294168" y="6050252"/>
            <a:ext cx="1548620" cy="338554"/>
          </a:xfrm>
          <a:prstGeom prst="rect">
            <a:avLst/>
          </a:prstGeom>
          <a:solidFill>
            <a:schemeClr val="bg1"/>
          </a:solidFill>
        </p:spPr>
        <p:txBody>
          <a:bodyPr wrap="square">
            <a:spAutoFit/>
          </a:bodyPr>
          <a:lstStyle/>
          <a:p>
            <a:r>
              <a:rPr lang="en-US" sz="1600" dirty="0"/>
              <a:t>Update Belief</a:t>
            </a:r>
          </a:p>
        </p:txBody>
      </p:sp>
      <p:sp>
        <p:nvSpPr>
          <p:cNvPr id="119" name="TextBox 118">
            <a:extLst>
              <a:ext uri="{FF2B5EF4-FFF2-40B4-BE49-F238E27FC236}">
                <a16:creationId xmlns:a16="http://schemas.microsoft.com/office/drawing/2014/main" id="{B93E2C0B-1C47-4B07-8722-49B0968F9A6E}"/>
              </a:ext>
            </a:extLst>
          </p:cNvPr>
          <p:cNvSpPr txBox="1"/>
          <p:nvPr/>
        </p:nvSpPr>
        <p:spPr>
          <a:xfrm>
            <a:off x="0" y="-947"/>
            <a:ext cx="12192000" cy="369332"/>
          </a:xfrm>
          <a:prstGeom prst="rect">
            <a:avLst/>
          </a:prstGeom>
          <a:solidFill>
            <a:schemeClr val="bg1">
              <a:lumMod val="85000"/>
            </a:schemeClr>
          </a:solidFill>
        </p:spPr>
        <p:txBody>
          <a:bodyPr wrap="square" rtlCol="0">
            <a:spAutoFit/>
          </a:bodyPr>
          <a:lstStyle/>
          <a:p>
            <a:pPr algn="ctr"/>
            <a:r>
              <a:rPr lang="en-US" b="1" dirty="0"/>
              <a:t>Software Design</a:t>
            </a:r>
          </a:p>
        </p:txBody>
      </p:sp>
      <p:pic>
        <p:nvPicPr>
          <p:cNvPr id="53" name="Picture 52">
            <a:extLst>
              <a:ext uri="{FF2B5EF4-FFF2-40B4-BE49-F238E27FC236}">
                <a16:creationId xmlns:a16="http://schemas.microsoft.com/office/drawing/2014/main" id="{592946BE-4DA4-4D07-9EFA-75DCF0CA7605}"/>
              </a:ext>
            </a:extLst>
          </p:cNvPr>
          <p:cNvPicPr>
            <a:picLocks noChangeAspect="1"/>
          </p:cNvPicPr>
          <p:nvPr/>
        </p:nvPicPr>
        <p:blipFill rotWithShape="1">
          <a:blip r:embed="rId22"/>
          <a:srcRect l="26501" t="32501" r="37750" b="58852"/>
          <a:stretch/>
        </p:blipFill>
        <p:spPr>
          <a:xfrm>
            <a:off x="7209383" y="3054578"/>
            <a:ext cx="1894709" cy="257787"/>
          </a:xfrm>
          <a:prstGeom prst="rect">
            <a:avLst/>
          </a:prstGeom>
        </p:spPr>
      </p:pic>
      <p:pic>
        <p:nvPicPr>
          <p:cNvPr id="54" name="Picture 53">
            <a:extLst>
              <a:ext uri="{FF2B5EF4-FFF2-40B4-BE49-F238E27FC236}">
                <a16:creationId xmlns:a16="http://schemas.microsoft.com/office/drawing/2014/main" id="{DC2D5A7A-EA06-4415-806C-BD5F80D457B1}"/>
              </a:ext>
            </a:extLst>
          </p:cNvPr>
          <p:cNvPicPr>
            <a:picLocks noChangeAspect="1"/>
          </p:cNvPicPr>
          <p:nvPr/>
        </p:nvPicPr>
        <p:blipFill rotWithShape="1">
          <a:blip r:embed="rId22"/>
          <a:srcRect l="26501" t="46905" r="53058" b="44448"/>
          <a:stretch/>
        </p:blipFill>
        <p:spPr>
          <a:xfrm>
            <a:off x="9307923" y="3062436"/>
            <a:ext cx="1083347" cy="257787"/>
          </a:xfrm>
          <a:prstGeom prst="rect">
            <a:avLst/>
          </a:prstGeom>
        </p:spPr>
      </p:pic>
      <p:cxnSp>
        <p:nvCxnSpPr>
          <p:cNvPr id="62" name="Straight Arrow Connector 61">
            <a:extLst>
              <a:ext uri="{FF2B5EF4-FFF2-40B4-BE49-F238E27FC236}">
                <a16:creationId xmlns:a16="http://schemas.microsoft.com/office/drawing/2014/main" id="{74474663-B0EF-4842-B55D-08B35BA818B2}"/>
              </a:ext>
            </a:extLst>
          </p:cNvPr>
          <p:cNvCxnSpPr>
            <a:cxnSpLocks/>
          </p:cNvCxnSpPr>
          <p:nvPr/>
        </p:nvCxnSpPr>
        <p:spPr>
          <a:xfrm flipH="1">
            <a:off x="2079019" y="3645729"/>
            <a:ext cx="292536" cy="1066"/>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Arc 66">
            <a:extLst>
              <a:ext uri="{FF2B5EF4-FFF2-40B4-BE49-F238E27FC236}">
                <a16:creationId xmlns:a16="http://schemas.microsoft.com/office/drawing/2014/main" id="{79A686A6-8B52-43E2-B6E4-CFC591E9F4DC}"/>
              </a:ext>
            </a:extLst>
          </p:cNvPr>
          <p:cNvSpPr/>
          <p:nvPr/>
        </p:nvSpPr>
        <p:spPr>
          <a:xfrm flipH="1">
            <a:off x="1541988" y="3646795"/>
            <a:ext cx="1122056" cy="2374523"/>
          </a:xfrm>
          <a:prstGeom prst="arc">
            <a:avLst>
              <a:gd name="adj1" fmla="val 16270797"/>
              <a:gd name="adj2" fmla="val 5393906"/>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0" name="Straight Arrow Connector 69">
            <a:extLst>
              <a:ext uri="{FF2B5EF4-FFF2-40B4-BE49-F238E27FC236}">
                <a16:creationId xmlns:a16="http://schemas.microsoft.com/office/drawing/2014/main" id="{155A9A60-567A-4CDF-8D54-E0139F8BDB9F}"/>
              </a:ext>
            </a:extLst>
          </p:cNvPr>
          <p:cNvCxnSpPr>
            <a:cxnSpLocks/>
          </p:cNvCxnSpPr>
          <p:nvPr/>
        </p:nvCxnSpPr>
        <p:spPr>
          <a:xfrm flipH="1">
            <a:off x="2100975" y="6021318"/>
            <a:ext cx="270580" cy="0"/>
          </a:xfrm>
          <a:prstGeom prst="straightConnector1">
            <a:avLst/>
          </a:prstGeom>
          <a:ln w="63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09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3B2C4-BFA5-4721-91FB-3FC53810A9A9}"/>
              </a:ext>
            </a:extLst>
          </p:cNvPr>
          <p:cNvPicPr>
            <a:picLocks noChangeAspect="1"/>
          </p:cNvPicPr>
          <p:nvPr/>
        </p:nvPicPr>
        <p:blipFill rotWithShape="1">
          <a:blip r:embed="rId3"/>
          <a:srcRect t="1740" r="92463" b="93432"/>
          <a:stretch/>
        </p:blipFill>
        <p:spPr>
          <a:xfrm>
            <a:off x="749246" y="1351683"/>
            <a:ext cx="2645898" cy="476689"/>
          </a:xfrm>
          <a:prstGeom prst="rect">
            <a:avLst/>
          </a:prstGeom>
        </p:spPr>
      </p:pic>
      <p:pic>
        <p:nvPicPr>
          <p:cNvPr id="10" name="Picture 9">
            <a:extLst>
              <a:ext uri="{FF2B5EF4-FFF2-40B4-BE49-F238E27FC236}">
                <a16:creationId xmlns:a16="http://schemas.microsoft.com/office/drawing/2014/main" id="{3302653C-48C7-4B9B-BE22-CF6BD1B0C805}"/>
              </a:ext>
            </a:extLst>
          </p:cNvPr>
          <p:cNvPicPr>
            <a:picLocks noChangeAspect="1"/>
          </p:cNvPicPr>
          <p:nvPr/>
        </p:nvPicPr>
        <p:blipFill rotWithShape="1">
          <a:blip r:embed="rId3"/>
          <a:srcRect l="13372" r="84909" b="92631"/>
          <a:stretch/>
        </p:blipFill>
        <p:spPr>
          <a:xfrm>
            <a:off x="3389699" y="1179822"/>
            <a:ext cx="603222" cy="727560"/>
          </a:xfrm>
          <a:prstGeom prst="rect">
            <a:avLst/>
          </a:prstGeom>
        </p:spPr>
      </p:pic>
      <p:pic>
        <p:nvPicPr>
          <p:cNvPr id="4" name="Picture 3">
            <a:extLst>
              <a:ext uri="{FF2B5EF4-FFF2-40B4-BE49-F238E27FC236}">
                <a16:creationId xmlns:a16="http://schemas.microsoft.com/office/drawing/2014/main" id="{2FD72CE9-6D54-49C5-A932-526FB44674B2}"/>
              </a:ext>
            </a:extLst>
          </p:cNvPr>
          <p:cNvPicPr>
            <a:picLocks noChangeAspect="1"/>
          </p:cNvPicPr>
          <p:nvPr/>
        </p:nvPicPr>
        <p:blipFill rotWithShape="1">
          <a:blip r:embed="rId4"/>
          <a:srcRect l="407" t="562" r="92300" b="97421"/>
          <a:stretch/>
        </p:blipFill>
        <p:spPr>
          <a:xfrm>
            <a:off x="751804" y="1156683"/>
            <a:ext cx="1798912" cy="279887"/>
          </a:xfrm>
          <a:prstGeom prst="rect">
            <a:avLst/>
          </a:prstGeom>
        </p:spPr>
      </p:pic>
      <p:pic>
        <p:nvPicPr>
          <p:cNvPr id="14" name="Picture 13">
            <a:extLst>
              <a:ext uri="{FF2B5EF4-FFF2-40B4-BE49-F238E27FC236}">
                <a16:creationId xmlns:a16="http://schemas.microsoft.com/office/drawing/2014/main" id="{807157C0-56A5-4B6C-BAFF-F732C3F316B3}"/>
              </a:ext>
            </a:extLst>
          </p:cNvPr>
          <p:cNvPicPr>
            <a:picLocks noChangeAspect="1"/>
          </p:cNvPicPr>
          <p:nvPr/>
        </p:nvPicPr>
        <p:blipFill rotWithShape="1">
          <a:blip r:embed="rId5"/>
          <a:srcRect l="18923" t="6627" r="73448" b="88916"/>
          <a:stretch/>
        </p:blipFill>
        <p:spPr>
          <a:xfrm>
            <a:off x="761318" y="1808884"/>
            <a:ext cx="3231603" cy="1061956"/>
          </a:xfrm>
          <a:prstGeom prst="rect">
            <a:avLst/>
          </a:prstGeom>
        </p:spPr>
      </p:pic>
      <p:sp>
        <p:nvSpPr>
          <p:cNvPr id="6" name="Rectangle 5">
            <a:extLst>
              <a:ext uri="{FF2B5EF4-FFF2-40B4-BE49-F238E27FC236}">
                <a16:creationId xmlns:a16="http://schemas.microsoft.com/office/drawing/2014/main" id="{6B8CAA15-0E49-4F7E-96D9-99C8A1EAA722}"/>
              </a:ext>
            </a:extLst>
          </p:cNvPr>
          <p:cNvSpPr/>
          <p:nvPr/>
        </p:nvSpPr>
        <p:spPr>
          <a:xfrm>
            <a:off x="3363031" y="1535037"/>
            <a:ext cx="549491" cy="3345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922E12-E5FC-4DE2-B328-433168BB5FF7}"/>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dirty="0"/>
              <a:t>Fundamental Components for </a:t>
            </a:r>
            <a:r>
              <a:rPr lang="en-US" b="1" i="1" dirty="0"/>
              <a:t>Partitions</a:t>
            </a:r>
            <a:r>
              <a:rPr lang="en-US" dirty="0"/>
              <a:t> of a region (urban layouts)</a:t>
            </a:r>
            <a:endParaRPr lang="en-US" sz="1200" dirty="0"/>
          </a:p>
        </p:txBody>
      </p:sp>
      <p:sp>
        <p:nvSpPr>
          <p:cNvPr id="11" name="Rectangle 10">
            <a:extLst>
              <a:ext uri="{FF2B5EF4-FFF2-40B4-BE49-F238E27FC236}">
                <a16:creationId xmlns:a16="http://schemas.microsoft.com/office/drawing/2014/main" id="{AAD0461B-311E-49A7-97AA-1617F3A7C9F8}"/>
              </a:ext>
            </a:extLst>
          </p:cNvPr>
          <p:cNvSpPr/>
          <p:nvPr/>
        </p:nvSpPr>
        <p:spPr>
          <a:xfrm>
            <a:off x="1663384" y="3262118"/>
            <a:ext cx="1332416" cy="369332"/>
          </a:xfrm>
          <a:prstGeom prst="rect">
            <a:avLst/>
          </a:prstGeom>
          <a:noFill/>
        </p:spPr>
        <p:txBody>
          <a:bodyPr wrap="none">
            <a:spAutoFit/>
          </a:bodyPr>
          <a:lstStyle/>
          <a:p>
            <a:r>
              <a:rPr lang="en-US" b="1" dirty="0"/>
              <a:t>Subdivision </a:t>
            </a:r>
          </a:p>
        </p:txBody>
      </p:sp>
      <p:sp>
        <p:nvSpPr>
          <p:cNvPr id="15" name="TextBox 14">
            <a:extLst>
              <a:ext uri="{FF2B5EF4-FFF2-40B4-BE49-F238E27FC236}">
                <a16:creationId xmlns:a16="http://schemas.microsoft.com/office/drawing/2014/main" id="{378311A1-5C05-459B-8FA5-E0381E8A25BA}"/>
              </a:ext>
            </a:extLst>
          </p:cNvPr>
          <p:cNvSpPr txBox="1"/>
          <p:nvPr/>
        </p:nvSpPr>
        <p:spPr>
          <a:xfrm>
            <a:off x="1674608" y="3685016"/>
            <a:ext cx="8155192" cy="2485552"/>
          </a:xfrm>
          <a:prstGeom prst="rect">
            <a:avLst/>
          </a:prstGeom>
          <a:noFill/>
        </p:spPr>
        <p:txBody>
          <a:bodyPr wrap="square" rtlCol="0">
            <a:spAutoFit/>
          </a:bodyPr>
          <a:lstStyle/>
          <a:p>
            <a:pPr>
              <a:lnSpc>
                <a:spcPct val="200000"/>
              </a:lnSpc>
            </a:pPr>
            <a:r>
              <a:rPr lang="en-US" sz="1600" dirty="0"/>
              <a:t>Subdivide a closed curve into parcels and streets</a:t>
            </a:r>
          </a:p>
          <a:p>
            <a:pPr>
              <a:lnSpc>
                <a:spcPct val="200000"/>
              </a:lnSpc>
            </a:pPr>
            <a:r>
              <a:rPr lang="en-US" sz="1600" dirty="0"/>
              <a:t>Subdivide a closed curve into parcels and streets and remove internal curves </a:t>
            </a:r>
          </a:p>
          <a:p>
            <a:pPr>
              <a:lnSpc>
                <a:spcPct val="200000"/>
              </a:lnSpc>
            </a:pPr>
            <a:r>
              <a:rPr lang="en-US" sz="1600" dirty="0"/>
              <a:t>Subdivide a closed curve from a given polyline</a:t>
            </a:r>
          </a:p>
          <a:p>
            <a:pPr>
              <a:lnSpc>
                <a:spcPct val="200000"/>
              </a:lnSpc>
            </a:pPr>
            <a:r>
              <a:rPr lang="en-US" sz="1600" dirty="0"/>
              <a:t>Generates parcels around the periphery</a:t>
            </a:r>
          </a:p>
          <a:p>
            <a:pPr>
              <a:lnSpc>
                <a:spcPct val="200000"/>
              </a:lnSpc>
            </a:pPr>
            <a:r>
              <a:rPr lang="en-US" sz="1600" dirty="0"/>
              <a:t>From given set of parcels, separate them for open-space requirements and build-able curves</a:t>
            </a:r>
          </a:p>
        </p:txBody>
      </p:sp>
      <p:sp>
        <p:nvSpPr>
          <p:cNvPr id="21" name="Rectangle 20">
            <a:extLst>
              <a:ext uri="{FF2B5EF4-FFF2-40B4-BE49-F238E27FC236}">
                <a16:creationId xmlns:a16="http://schemas.microsoft.com/office/drawing/2014/main" id="{F3D8FD09-1E28-4D74-8320-E9BF26E2E891}"/>
              </a:ext>
            </a:extLst>
          </p:cNvPr>
          <p:cNvSpPr/>
          <p:nvPr/>
        </p:nvSpPr>
        <p:spPr>
          <a:xfrm>
            <a:off x="7683136" y="1078404"/>
            <a:ext cx="1294713" cy="464871"/>
          </a:xfrm>
          <a:prstGeom prst="rect">
            <a:avLst/>
          </a:prstGeom>
        </p:spPr>
        <p:txBody>
          <a:bodyPr wrap="none">
            <a:spAutoFit/>
          </a:bodyPr>
          <a:lstStyle/>
          <a:p>
            <a:pPr>
              <a:lnSpc>
                <a:spcPct val="150000"/>
              </a:lnSpc>
            </a:pPr>
            <a:r>
              <a:rPr lang="en-US" b="1" dirty="0"/>
              <a:t>Input Types</a:t>
            </a:r>
          </a:p>
        </p:txBody>
      </p:sp>
      <p:pic>
        <p:nvPicPr>
          <p:cNvPr id="22" name="Picture 21">
            <a:extLst>
              <a:ext uri="{FF2B5EF4-FFF2-40B4-BE49-F238E27FC236}">
                <a16:creationId xmlns:a16="http://schemas.microsoft.com/office/drawing/2014/main" id="{CEB3B0FA-BBD8-46D8-AB6E-818437E3A225}"/>
              </a:ext>
            </a:extLst>
          </p:cNvPr>
          <p:cNvPicPr>
            <a:picLocks noChangeAspect="1"/>
          </p:cNvPicPr>
          <p:nvPr/>
        </p:nvPicPr>
        <p:blipFill rotWithShape="1">
          <a:blip r:embed="rId6"/>
          <a:srcRect l="26501" t="32501" r="37750" b="58852"/>
          <a:stretch/>
        </p:blipFill>
        <p:spPr>
          <a:xfrm>
            <a:off x="8977320" y="1689846"/>
            <a:ext cx="2647927" cy="360267"/>
          </a:xfrm>
          <a:prstGeom prst="rect">
            <a:avLst/>
          </a:prstGeom>
        </p:spPr>
      </p:pic>
      <p:pic>
        <p:nvPicPr>
          <p:cNvPr id="23" name="Picture 22">
            <a:extLst>
              <a:ext uri="{FF2B5EF4-FFF2-40B4-BE49-F238E27FC236}">
                <a16:creationId xmlns:a16="http://schemas.microsoft.com/office/drawing/2014/main" id="{7BA569A9-16A5-4364-BBB5-591BE3416306}"/>
              </a:ext>
            </a:extLst>
          </p:cNvPr>
          <p:cNvPicPr>
            <a:picLocks noChangeAspect="1"/>
          </p:cNvPicPr>
          <p:nvPr/>
        </p:nvPicPr>
        <p:blipFill rotWithShape="1">
          <a:blip r:embed="rId6"/>
          <a:srcRect l="26501" t="46905" r="53058" b="44448"/>
          <a:stretch/>
        </p:blipFill>
        <p:spPr>
          <a:xfrm>
            <a:off x="8977320" y="2103919"/>
            <a:ext cx="1514018" cy="360267"/>
          </a:xfrm>
          <a:prstGeom prst="rect">
            <a:avLst/>
          </a:prstGeom>
        </p:spPr>
      </p:pic>
      <p:sp>
        <p:nvSpPr>
          <p:cNvPr id="24" name="Rectangle 23">
            <a:extLst>
              <a:ext uri="{FF2B5EF4-FFF2-40B4-BE49-F238E27FC236}">
                <a16:creationId xmlns:a16="http://schemas.microsoft.com/office/drawing/2014/main" id="{680F6E82-7188-4CB7-A5DC-3AA4B4034BA0}"/>
              </a:ext>
            </a:extLst>
          </p:cNvPr>
          <p:cNvSpPr/>
          <p:nvPr/>
        </p:nvSpPr>
        <p:spPr>
          <a:xfrm>
            <a:off x="6872326" y="1543275"/>
            <a:ext cx="1681742" cy="1408334"/>
          </a:xfrm>
          <a:prstGeom prst="rect">
            <a:avLst/>
          </a:prstGeom>
        </p:spPr>
        <p:txBody>
          <a:bodyPr wrap="none">
            <a:spAutoFit/>
          </a:bodyPr>
          <a:lstStyle/>
          <a:p>
            <a:pPr algn="r">
              <a:lnSpc>
                <a:spcPct val="200000"/>
              </a:lnSpc>
            </a:pPr>
            <a:r>
              <a:rPr lang="en-US" sz="1600" dirty="0"/>
              <a:t>Number</a:t>
            </a:r>
          </a:p>
          <a:p>
            <a:pPr algn="r">
              <a:lnSpc>
                <a:spcPct val="200000"/>
              </a:lnSpc>
            </a:pPr>
            <a:r>
              <a:rPr lang="en-US" sz="1600" dirty="0"/>
              <a:t>Boolean</a:t>
            </a:r>
          </a:p>
          <a:p>
            <a:pPr algn="r">
              <a:lnSpc>
                <a:spcPct val="150000"/>
              </a:lnSpc>
            </a:pPr>
            <a:r>
              <a:rPr lang="en-US" sz="1600" dirty="0"/>
              <a:t>Curve / Geometry</a:t>
            </a:r>
          </a:p>
        </p:txBody>
      </p:sp>
      <p:sp>
        <p:nvSpPr>
          <p:cNvPr id="25" name="Rectangle 24">
            <a:extLst>
              <a:ext uri="{FF2B5EF4-FFF2-40B4-BE49-F238E27FC236}">
                <a16:creationId xmlns:a16="http://schemas.microsoft.com/office/drawing/2014/main" id="{5CF0829D-32EF-47C6-B5A6-A50DE853D057}"/>
              </a:ext>
            </a:extLst>
          </p:cNvPr>
          <p:cNvSpPr/>
          <p:nvPr/>
        </p:nvSpPr>
        <p:spPr>
          <a:xfrm>
            <a:off x="6212734" y="598450"/>
            <a:ext cx="5295920" cy="464871"/>
          </a:xfrm>
          <a:prstGeom prst="rect">
            <a:avLst/>
          </a:prstGeom>
        </p:spPr>
        <p:txBody>
          <a:bodyPr wrap="square">
            <a:spAutoFit/>
          </a:bodyPr>
          <a:lstStyle/>
          <a:p>
            <a:pPr>
              <a:lnSpc>
                <a:spcPct val="150000"/>
              </a:lnSpc>
            </a:pPr>
            <a:r>
              <a:rPr lang="en-US" dirty="0"/>
              <a:t>Intended use : Floor plan automation</a:t>
            </a:r>
          </a:p>
        </p:txBody>
      </p:sp>
      <p:pic>
        <p:nvPicPr>
          <p:cNvPr id="27" name="Picture 26" descr="A close up of a door&#10;&#10;Description automatically generated">
            <a:extLst>
              <a:ext uri="{FF2B5EF4-FFF2-40B4-BE49-F238E27FC236}">
                <a16:creationId xmlns:a16="http://schemas.microsoft.com/office/drawing/2014/main" id="{BDC8BB63-E9FA-4324-A902-C1DCCB8E08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24696" y="3942444"/>
            <a:ext cx="253968" cy="203175"/>
          </a:xfrm>
          <a:prstGeom prst="rect">
            <a:avLst/>
          </a:prstGeom>
        </p:spPr>
      </p:pic>
      <p:pic>
        <p:nvPicPr>
          <p:cNvPr id="28" name="Picture 27">
            <a:extLst>
              <a:ext uri="{FF2B5EF4-FFF2-40B4-BE49-F238E27FC236}">
                <a16:creationId xmlns:a16="http://schemas.microsoft.com/office/drawing/2014/main" id="{6C8CAFEA-4964-4C8F-9CB2-2E8E8385DB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4696" y="4402751"/>
            <a:ext cx="253968" cy="203175"/>
          </a:xfrm>
          <a:prstGeom prst="rect">
            <a:avLst/>
          </a:prstGeom>
        </p:spPr>
      </p:pic>
      <p:pic>
        <p:nvPicPr>
          <p:cNvPr id="29" name="Picture 28">
            <a:extLst>
              <a:ext uri="{FF2B5EF4-FFF2-40B4-BE49-F238E27FC236}">
                <a16:creationId xmlns:a16="http://schemas.microsoft.com/office/drawing/2014/main" id="{45CEC791-397D-4A70-BF48-68F3C0219F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9200" y="4916394"/>
            <a:ext cx="253968" cy="228571"/>
          </a:xfrm>
          <a:prstGeom prst="rect">
            <a:avLst/>
          </a:prstGeom>
        </p:spPr>
      </p:pic>
      <p:pic>
        <p:nvPicPr>
          <p:cNvPr id="3" name="Picture 2" descr="A picture containing building&#10;&#10;Description automatically generated">
            <a:extLst>
              <a:ext uri="{FF2B5EF4-FFF2-40B4-BE49-F238E27FC236}">
                <a16:creationId xmlns:a16="http://schemas.microsoft.com/office/drawing/2014/main" id="{50FD2CBD-CB39-42E1-B979-9FFC10335B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9200" y="5878927"/>
            <a:ext cx="253968" cy="215873"/>
          </a:xfrm>
          <a:prstGeom prst="rect">
            <a:avLst/>
          </a:prstGeom>
        </p:spPr>
      </p:pic>
      <p:pic>
        <p:nvPicPr>
          <p:cNvPr id="19" name="Picture 18">
            <a:extLst>
              <a:ext uri="{FF2B5EF4-FFF2-40B4-BE49-F238E27FC236}">
                <a16:creationId xmlns:a16="http://schemas.microsoft.com/office/drawing/2014/main" id="{1ADC0CAC-A810-440B-8096-949232C9B1DA}"/>
              </a:ext>
            </a:extLst>
          </p:cNvPr>
          <p:cNvPicPr>
            <a:picLocks noChangeAspect="1"/>
          </p:cNvPicPr>
          <p:nvPr/>
        </p:nvPicPr>
        <p:blipFill rotWithShape="1">
          <a:blip r:embed="rId11"/>
          <a:srcRect l="40922" t="44901" r="50639" b="47048"/>
          <a:stretch/>
        </p:blipFill>
        <p:spPr>
          <a:xfrm>
            <a:off x="8977320" y="2551758"/>
            <a:ext cx="852480" cy="457493"/>
          </a:xfrm>
          <a:prstGeom prst="rect">
            <a:avLst/>
          </a:prstGeom>
        </p:spPr>
      </p:pic>
      <p:pic>
        <p:nvPicPr>
          <p:cNvPr id="20" name="Picture 19">
            <a:extLst>
              <a:ext uri="{FF2B5EF4-FFF2-40B4-BE49-F238E27FC236}">
                <a16:creationId xmlns:a16="http://schemas.microsoft.com/office/drawing/2014/main" id="{3BDC80C3-1E47-4183-94AB-069D46277FB8}"/>
              </a:ext>
            </a:extLst>
          </p:cNvPr>
          <p:cNvPicPr>
            <a:picLocks noChangeAspect="1"/>
          </p:cNvPicPr>
          <p:nvPr/>
        </p:nvPicPr>
        <p:blipFill rotWithShape="1">
          <a:blip r:embed="rId11"/>
          <a:srcRect l="24172" t="44901" r="67154" b="47048"/>
          <a:stretch/>
        </p:blipFill>
        <p:spPr>
          <a:xfrm>
            <a:off x="9988016" y="2556905"/>
            <a:ext cx="867981" cy="453229"/>
          </a:xfrm>
          <a:prstGeom prst="rect">
            <a:avLst/>
          </a:prstGeom>
        </p:spPr>
      </p:pic>
      <p:pic>
        <p:nvPicPr>
          <p:cNvPr id="5" name="Picture 4" descr="A picture containing transport&#10;&#10;Description automatically generated">
            <a:extLst>
              <a:ext uri="{FF2B5EF4-FFF2-40B4-BE49-F238E27FC236}">
                <a16:creationId xmlns:a16="http://schemas.microsoft.com/office/drawing/2014/main" id="{1FA11D9A-5C0B-42AC-AC32-5039C7192C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10298" y="5390822"/>
            <a:ext cx="243820" cy="243820"/>
          </a:xfrm>
          <a:prstGeom prst="rect">
            <a:avLst/>
          </a:prstGeom>
        </p:spPr>
      </p:pic>
    </p:spTree>
    <p:extLst>
      <p:ext uri="{BB962C8B-B14F-4D97-AF65-F5344CB8AC3E}">
        <p14:creationId xmlns:p14="http://schemas.microsoft.com/office/powerpoint/2010/main" val="2208311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5606DF-6CAC-4A3B-8947-8DC3D1B4244D}"/>
              </a:ext>
            </a:extLst>
          </p:cNvPr>
          <p:cNvPicPr>
            <a:picLocks noChangeAspect="1"/>
          </p:cNvPicPr>
          <p:nvPr/>
        </p:nvPicPr>
        <p:blipFill rotWithShape="1">
          <a:blip r:embed="rId3"/>
          <a:srcRect l="6773" t="23520" r="14433" b="30584"/>
          <a:stretch/>
        </p:blipFill>
        <p:spPr>
          <a:xfrm>
            <a:off x="4589095" y="3059962"/>
            <a:ext cx="5011935" cy="1642145"/>
          </a:xfrm>
          <a:prstGeom prst="rect">
            <a:avLst/>
          </a:prstGeom>
        </p:spPr>
      </p:pic>
      <p:pic>
        <p:nvPicPr>
          <p:cNvPr id="4" name="Picture 3">
            <a:extLst>
              <a:ext uri="{FF2B5EF4-FFF2-40B4-BE49-F238E27FC236}">
                <a16:creationId xmlns:a16="http://schemas.microsoft.com/office/drawing/2014/main" id="{6883CE7A-BBA9-4F92-82B2-AE10C6C1876E}"/>
              </a:ext>
            </a:extLst>
          </p:cNvPr>
          <p:cNvPicPr>
            <a:picLocks noChangeAspect="1"/>
          </p:cNvPicPr>
          <p:nvPr/>
        </p:nvPicPr>
        <p:blipFill rotWithShape="1">
          <a:blip r:embed="rId4"/>
          <a:srcRect l="600" t="32933" r="1300" b="20004"/>
          <a:stretch/>
        </p:blipFill>
        <p:spPr>
          <a:xfrm>
            <a:off x="4594482" y="1382749"/>
            <a:ext cx="5006548" cy="1351054"/>
          </a:xfrm>
          <a:prstGeom prst="rect">
            <a:avLst/>
          </a:prstGeom>
        </p:spPr>
      </p:pic>
      <p:pic>
        <p:nvPicPr>
          <p:cNvPr id="16" name="Picture 15">
            <a:extLst>
              <a:ext uri="{FF2B5EF4-FFF2-40B4-BE49-F238E27FC236}">
                <a16:creationId xmlns:a16="http://schemas.microsoft.com/office/drawing/2014/main" id="{8E682489-F0F0-434F-8E61-F7374FF6B674}"/>
              </a:ext>
            </a:extLst>
          </p:cNvPr>
          <p:cNvPicPr>
            <a:picLocks noChangeAspect="1"/>
          </p:cNvPicPr>
          <p:nvPr/>
        </p:nvPicPr>
        <p:blipFill rotWithShape="1">
          <a:blip r:embed="rId5"/>
          <a:srcRect l="9106" t="34795" r="3815" b="19396"/>
          <a:stretch/>
        </p:blipFill>
        <p:spPr>
          <a:xfrm>
            <a:off x="5807740" y="5052435"/>
            <a:ext cx="3793284" cy="1122435"/>
          </a:xfrm>
          <a:prstGeom prst="rect">
            <a:avLst/>
          </a:prstGeom>
        </p:spPr>
      </p:pic>
      <p:sp>
        <p:nvSpPr>
          <p:cNvPr id="50" name="TextBox 49">
            <a:extLst>
              <a:ext uri="{FF2B5EF4-FFF2-40B4-BE49-F238E27FC236}">
                <a16:creationId xmlns:a16="http://schemas.microsoft.com/office/drawing/2014/main" id="{9CC16784-988C-4AC6-A2E7-2ABA1516323F}"/>
              </a:ext>
            </a:extLst>
          </p:cNvPr>
          <p:cNvSpPr txBox="1"/>
          <p:nvPr/>
        </p:nvSpPr>
        <p:spPr>
          <a:xfrm>
            <a:off x="1110248" y="2132107"/>
            <a:ext cx="3219318" cy="338554"/>
          </a:xfrm>
          <a:prstGeom prst="rect">
            <a:avLst/>
          </a:prstGeom>
          <a:noFill/>
        </p:spPr>
        <p:txBody>
          <a:bodyPr wrap="square" rtlCol="0">
            <a:spAutoFit/>
          </a:bodyPr>
          <a:lstStyle/>
          <a:p>
            <a:r>
              <a:rPr lang="en-US" sz="1600" dirty="0"/>
              <a:t>Parcels by Subdivision</a:t>
            </a:r>
          </a:p>
        </p:txBody>
      </p:sp>
      <p:sp>
        <p:nvSpPr>
          <p:cNvPr id="51" name="TextBox 50">
            <a:extLst>
              <a:ext uri="{FF2B5EF4-FFF2-40B4-BE49-F238E27FC236}">
                <a16:creationId xmlns:a16="http://schemas.microsoft.com/office/drawing/2014/main" id="{EE796C3B-197C-4873-9F23-5ED86494F47B}"/>
              </a:ext>
            </a:extLst>
          </p:cNvPr>
          <p:cNvSpPr txBox="1"/>
          <p:nvPr/>
        </p:nvSpPr>
        <p:spPr>
          <a:xfrm>
            <a:off x="1110248" y="3679674"/>
            <a:ext cx="3219318" cy="338554"/>
          </a:xfrm>
          <a:prstGeom prst="rect">
            <a:avLst/>
          </a:prstGeom>
          <a:noFill/>
        </p:spPr>
        <p:txBody>
          <a:bodyPr wrap="square" rtlCol="0">
            <a:spAutoFit/>
          </a:bodyPr>
          <a:lstStyle/>
          <a:p>
            <a:r>
              <a:rPr lang="en-US" sz="1600" dirty="0"/>
              <a:t>Parcels by Subdivision &amp; Subtraction</a:t>
            </a:r>
          </a:p>
        </p:txBody>
      </p:sp>
      <p:pic>
        <p:nvPicPr>
          <p:cNvPr id="24" name="Picture 23">
            <a:extLst>
              <a:ext uri="{FF2B5EF4-FFF2-40B4-BE49-F238E27FC236}">
                <a16:creationId xmlns:a16="http://schemas.microsoft.com/office/drawing/2014/main" id="{E6BCF2C8-55CE-491B-82B1-0A8318A339D9}"/>
              </a:ext>
            </a:extLst>
          </p:cNvPr>
          <p:cNvPicPr>
            <a:picLocks noChangeAspect="1"/>
          </p:cNvPicPr>
          <p:nvPr/>
        </p:nvPicPr>
        <p:blipFill rotWithShape="1">
          <a:blip r:embed="rId6"/>
          <a:srcRect l="55053" t="11319" r="10638" b="5446"/>
          <a:stretch/>
        </p:blipFill>
        <p:spPr>
          <a:xfrm>
            <a:off x="10453869" y="1712469"/>
            <a:ext cx="912252" cy="691614"/>
          </a:xfrm>
          <a:prstGeom prst="rect">
            <a:avLst/>
          </a:prstGeom>
        </p:spPr>
      </p:pic>
      <p:pic>
        <p:nvPicPr>
          <p:cNvPr id="25" name="Picture 24">
            <a:extLst>
              <a:ext uri="{FF2B5EF4-FFF2-40B4-BE49-F238E27FC236}">
                <a16:creationId xmlns:a16="http://schemas.microsoft.com/office/drawing/2014/main" id="{E917E2F4-331A-4C73-B9CE-D73BA6A7D8CE}"/>
              </a:ext>
            </a:extLst>
          </p:cNvPr>
          <p:cNvPicPr>
            <a:picLocks noChangeAspect="1"/>
          </p:cNvPicPr>
          <p:nvPr/>
        </p:nvPicPr>
        <p:blipFill rotWithShape="1">
          <a:blip r:embed="rId7"/>
          <a:srcRect l="14246" t="15595" r="17676" b="5789"/>
          <a:stretch/>
        </p:blipFill>
        <p:spPr>
          <a:xfrm>
            <a:off x="10432296" y="3429000"/>
            <a:ext cx="915383" cy="692634"/>
          </a:xfrm>
          <a:prstGeom prst="rect">
            <a:avLst/>
          </a:prstGeom>
        </p:spPr>
      </p:pic>
      <p:pic>
        <p:nvPicPr>
          <p:cNvPr id="26" name="Picture 25">
            <a:extLst>
              <a:ext uri="{FF2B5EF4-FFF2-40B4-BE49-F238E27FC236}">
                <a16:creationId xmlns:a16="http://schemas.microsoft.com/office/drawing/2014/main" id="{12878C52-D8BA-4753-8B20-BE84992927C8}"/>
              </a:ext>
            </a:extLst>
          </p:cNvPr>
          <p:cNvPicPr>
            <a:picLocks noChangeAspect="1"/>
          </p:cNvPicPr>
          <p:nvPr/>
        </p:nvPicPr>
        <p:blipFill rotWithShape="1">
          <a:blip r:embed="rId8"/>
          <a:srcRect l="4284" t="16121" r="36308" b="1417"/>
          <a:stretch/>
        </p:blipFill>
        <p:spPr>
          <a:xfrm>
            <a:off x="10432296" y="5197384"/>
            <a:ext cx="915383" cy="832536"/>
          </a:xfrm>
          <a:prstGeom prst="rect">
            <a:avLst/>
          </a:prstGeom>
        </p:spPr>
      </p:pic>
      <p:sp>
        <p:nvSpPr>
          <p:cNvPr id="52" name="TextBox 51">
            <a:extLst>
              <a:ext uri="{FF2B5EF4-FFF2-40B4-BE49-F238E27FC236}">
                <a16:creationId xmlns:a16="http://schemas.microsoft.com/office/drawing/2014/main" id="{7B9A1996-0F2C-47B7-8C93-E7A1B81DA433}"/>
              </a:ext>
            </a:extLst>
          </p:cNvPr>
          <p:cNvSpPr txBox="1"/>
          <p:nvPr/>
        </p:nvSpPr>
        <p:spPr>
          <a:xfrm>
            <a:off x="1224466" y="5477840"/>
            <a:ext cx="3219318" cy="338554"/>
          </a:xfrm>
          <a:prstGeom prst="rect">
            <a:avLst/>
          </a:prstGeom>
          <a:noFill/>
        </p:spPr>
        <p:txBody>
          <a:bodyPr wrap="square" rtlCol="0">
            <a:spAutoFit/>
          </a:bodyPr>
          <a:lstStyle/>
          <a:p>
            <a:r>
              <a:rPr lang="en-US" sz="1600" dirty="0"/>
              <a:t>Parcels From Internal Polyline</a:t>
            </a:r>
          </a:p>
        </p:txBody>
      </p:sp>
      <p:grpSp>
        <p:nvGrpSpPr>
          <p:cNvPr id="18" name="Group 17">
            <a:extLst>
              <a:ext uri="{FF2B5EF4-FFF2-40B4-BE49-F238E27FC236}">
                <a16:creationId xmlns:a16="http://schemas.microsoft.com/office/drawing/2014/main" id="{A5DF2AA9-F710-44C0-88E2-3B56EEC45BCA}"/>
              </a:ext>
            </a:extLst>
          </p:cNvPr>
          <p:cNvGrpSpPr/>
          <p:nvPr/>
        </p:nvGrpSpPr>
        <p:grpSpPr>
          <a:xfrm>
            <a:off x="585868" y="2183103"/>
            <a:ext cx="259464" cy="3573250"/>
            <a:chOff x="585868" y="2183103"/>
            <a:chExt cx="259464" cy="3573250"/>
          </a:xfrm>
        </p:grpSpPr>
        <p:pic>
          <p:nvPicPr>
            <p:cNvPr id="3" name="Picture 2" descr="A close up of a door&#10;&#10;Description automatically generated">
              <a:extLst>
                <a:ext uri="{FF2B5EF4-FFF2-40B4-BE49-F238E27FC236}">
                  <a16:creationId xmlns:a16="http://schemas.microsoft.com/office/drawing/2014/main" id="{D8CC8DDE-CCCE-4E6C-A729-4B845CC667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1364" y="2183103"/>
              <a:ext cx="253968" cy="203175"/>
            </a:xfrm>
            <a:prstGeom prst="rect">
              <a:avLst/>
            </a:prstGeom>
          </p:spPr>
        </p:pic>
        <p:pic>
          <p:nvPicPr>
            <p:cNvPr id="5" name="Picture 4">
              <a:extLst>
                <a:ext uri="{FF2B5EF4-FFF2-40B4-BE49-F238E27FC236}">
                  <a16:creationId xmlns:a16="http://schemas.microsoft.com/office/drawing/2014/main" id="{2E85254B-F0B3-4676-9CBB-F1576A5306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1364" y="3747363"/>
              <a:ext cx="253968" cy="203175"/>
            </a:xfrm>
            <a:prstGeom prst="rect">
              <a:avLst/>
            </a:prstGeom>
          </p:spPr>
        </p:pic>
        <p:pic>
          <p:nvPicPr>
            <p:cNvPr id="8" name="Picture 7">
              <a:extLst>
                <a:ext uri="{FF2B5EF4-FFF2-40B4-BE49-F238E27FC236}">
                  <a16:creationId xmlns:a16="http://schemas.microsoft.com/office/drawing/2014/main" id="{EBA416D2-C77C-4A4F-9267-18FE383F271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5868" y="5527782"/>
              <a:ext cx="253968" cy="228571"/>
            </a:xfrm>
            <a:prstGeom prst="rect">
              <a:avLst/>
            </a:prstGeom>
          </p:spPr>
        </p:pic>
      </p:grpSp>
      <p:grpSp>
        <p:nvGrpSpPr>
          <p:cNvPr id="38" name="Group 37">
            <a:extLst>
              <a:ext uri="{FF2B5EF4-FFF2-40B4-BE49-F238E27FC236}">
                <a16:creationId xmlns:a16="http://schemas.microsoft.com/office/drawing/2014/main" id="{6F225CC4-5ED4-4DAD-B62E-9535AF5E1E1B}"/>
              </a:ext>
            </a:extLst>
          </p:cNvPr>
          <p:cNvGrpSpPr/>
          <p:nvPr/>
        </p:nvGrpSpPr>
        <p:grpSpPr>
          <a:xfrm>
            <a:off x="363682" y="683130"/>
            <a:ext cx="11363325" cy="5865716"/>
            <a:chOff x="363682" y="683130"/>
            <a:chExt cx="11363325" cy="5865716"/>
          </a:xfrm>
        </p:grpSpPr>
        <p:grpSp>
          <p:nvGrpSpPr>
            <p:cNvPr id="39" name="Group 38">
              <a:extLst>
                <a:ext uri="{FF2B5EF4-FFF2-40B4-BE49-F238E27FC236}">
                  <a16:creationId xmlns:a16="http://schemas.microsoft.com/office/drawing/2014/main" id="{A2ADC9D9-C076-45A4-9112-425F2F92305B}"/>
                </a:ext>
              </a:extLst>
            </p:cNvPr>
            <p:cNvGrpSpPr/>
            <p:nvPr/>
          </p:nvGrpSpPr>
          <p:grpSpPr>
            <a:xfrm>
              <a:off x="363682" y="683130"/>
              <a:ext cx="11363325" cy="5865716"/>
              <a:chOff x="363682" y="683130"/>
              <a:chExt cx="11363325" cy="5865716"/>
            </a:xfrm>
          </p:grpSpPr>
          <p:cxnSp>
            <p:nvCxnSpPr>
              <p:cNvPr id="47" name="Straight Connector 46">
                <a:extLst>
                  <a:ext uri="{FF2B5EF4-FFF2-40B4-BE49-F238E27FC236}">
                    <a16:creationId xmlns:a16="http://schemas.microsoft.com/office/drawing/2014/main" id="{9BE4A7BA-0876-4BE7-ABAA-919A18F55E3A}"/>
                  </a:ext>
                </a:extLst>
              </p:cNvPr>
              <p:cNvCxnSpPr>
                <a:cxnSpLocks/>
              </p:cNvCxnSpPr>
              <p:nvPr/>
            </p:nvCxnSpPr>
            <p:spPr>
              <a:xfrm flipH="1">
                <a:off x="363682" y="1169457"/>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06845E6-A1F2-453E-A015-476097FA26A1}"/>
                  </a:ext>
                </a:extLst>
              </p:cNvPr>
              <p:cNvCxnSpPr>
                <a:cxnSpLocks/>
              </p:cNvCxnSpPr>
              <p:nvPr/>
            </p:nvCxnSpPr>
            <p:spPr>
              <a:xfrm flipH="1">
                <a:off x="363682" y="288123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F89B6F1B-41B2-4D40-9181-811FD5CE1F6C}"/>
                  </a:ext>
                </a:extLst>
              </p:cNvPr>
              <p:cNvGrpSpPr/>
              <p:nvPr/>
            </p:nvGrpSpPr>
            <p:grpSpPr>
              <a:xfrm>
                <a:off x="6716954" y="683130"/>
                <a:ext cx="2024062" cy="5865716"/>
                <a:chOff x="6716956" y="97278"/>
                <a:chExt cx="2024062" cy="6692256"/>
              </a:xfrm>
            </p:grpSpPr>
            <p:cxnSp>
              <p:nvCxnSpPr>
                <p:cNvPr id="54" name="Straight Connector 53">
                  <a:extLst>
                    <a:ext uri="{FF2B5EF4-FFF2-40B4-BE49-F238E27FC236}">
                      <a16:creationId xmlns:a16="http://schemas.microsoft.com/office/drawing/2014/main" id="{290E6C59-0082-4EC5-B8DC-060F8C3276F5}"/>
                    </a:ext>
                  </a:extLst>
                </p:cNvPr>
                <p:cNvCxnSpPr>
                  <a:cxnSpLocks/>
                </p:cNvCxnSpPr>
                <p:nvPr/>
              </p:nvCxnSpPr>
              <p:spPr>
                <a:xfrm flipV="1">
                  <a:off x="6716956"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4162A62-0A6B-43C5-9BDA-6ECAC99752EC}"/>
                    </a:ext>
                  </a:extLst>
                </p:cNvPr>
                <p:cNvCxnSpPr>
                  <a:cxnSpLocks/>
                </p:cNvCxnSpPr>
                <p:nvPr/>
              </p:nvCxnSpPr>
              <p:spPr>
                <a:xfrm flipV="1">
                  <a:off x="8741018" y="97278"/>
                  <a:ext cx="0" cy="66922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05A26733-446A-4385-A043-6743047BA4FB}"/>
                  </a:ext>
                </a:extLst>
              </p:cNvPr>
              <p:cNvCxnSpPr>
                <a:cxnSpLocks/>
              </p:cNvCxnSpPr>
              <p:nvPr/>
            </p:nvCxnSpPr>
            <p:spPr>
              <a:xfrm flipH="1">
                <a:off x="363682" y="4876800"/>
                <a:ext cx="113633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B6B7CF59-CBE6-4FF1-B841-C2A547288E62}"/>
                </a:ext>
              </a:extLst>
            </p:cNvPr>
            <p:cNvSpPr txBox="1"/>
            <p:nvPr/>
          </p:nvSpPr>
          <p:spPr>
            <a:xfrm>
              <a:off x="10317997" y="683130"/>
              <a:ext cx="1176516" cy="338554"/>
            </a:xfrm>
            <a:prstGeom prst="rect">
              <a:avLst/>
            </a:prstGeom>
            <a:noFill/>
          </p:spPr>
          <p:txBody>
            <a:bodyPr wrap="square" rtlCol="0">
              <a:spAutoFit/>
            </a:bodyPr>
            <a:lstStyle/>
            <a:p>
              <a:r>
                <a:rPr lang="en-US" sz="1600" dirty="0"/>
                <a:t>Illustration</a:t>
              </a:r>
            </a:p>
          </p:txBody>
        </p:sp>
        <p:sp>
          <p:nvSpPr>
            <p:cNvPr id="43" name="TextBox 42">
              <a:extLst>
                <a:ext uri="{FF2B5EF4-FFF2-40B4-BE49-F238E27FC236}">
                  <a16:creationId xmlns:a16="http://schemas.microsoft.com/office/drawing/2014/main" id="{55E9C11B-A79D-4502-A74E-83106DB9B2F9}"/>
                </a:ext>
              </a:extLst>
            </p:cNvPr>
            <p:cNvSpPr txBox="1"/>
            <p:nvPr/>
          </p:nvSpPr>
          <p:spPr>
            <a:xfrm>
              <a:off x="1097929" y="685931"/>
              <a:ext cx="1065865" cy="338554"/>
            </a:xfrm>
            <a:prstGeom prst="rect">
              <a:avLst/>
            </a:prstGeom>
            <a:noFill/>
          </p:spPr>
          <p:txBody>
            <a:bodyPr wrap="square" rtlCol="0">
              <a:spAutoFit/>
            </a:bodyPr>
            <a:lstStyle/>
            <a:p>
              <a:r>
                <a:rPr lang="en-US" sz="1600" dirty="0"/>
                <a:t>Name</a:t>
              </a:r>
            </a:p>
          </p:txBody>
        </p:sp>
        <p:sp>
          <p:nvSpPr>
            <p:cNvPr id="44" name="TextBox 43">
              <a:extLst>
                <a:ext uri="{FF2B5EF4-FFF2-40B4-BE49-F238E27FC236}">
                  <a16:creationId xmlns:a16="http://schemas.microsoft.com/office/drawing/2014/main" id="{AEFBB9B1-C04F-4A41-82F6-9EFA9BAF4326}"/>
                </a:ext>
              </a:extLst>
            </p:cNvPr>
            <p:cNvSpPr txBox="1"/>
            <p:nvPr/>
          </p:nvSpPr>
          <p:spPr>
            <a:xfrm>
              <a:off x="8992408" y="723614"/>
              <a:ext cx="783836" cy="307777"/>
            </a:xfrm>
            <a:prstGeom prst="rect">
              <a:avLst/>
            </a:prstGeom>
            <a:noFill/>
          </p:spPr>
          <p:txBody>
            <a:bodyPr wrap="square" rtlCol="0">
              <a:spAutoFit/>
            </a:bodyPr>
            <a:lstStyle/>
            <a:p>
              <a:r>
                <a:rPr lang="en-US" sz="1400" dirty="0"/>
                <a:t>Output</a:t>
              </a:r>
            </a:p>
          </p:txBody>
        </p:sp>
        <p:sp>
          <p:nvSpPr>
            <p:cNvPr id="45" name="TextBox 44">
              <a:extLst>
                <a:ext uri="{FF2B5EF4-FFF2-40B4-BE49-F238E27FC236}">
                  <a16:creationId xmlns:a16="http://schemas.microsoft.com/office/drawing/2014/main" id="{BFF54744-3263-47F4-80FF-34410C2BE8FB}"/>
                </a:ext>
              </a:extLst>
            </p:cNvPr>
            <p:cNvSpPr txBox="1"/>
            <p:nvPr/>
          </p:nvSpPr>
          <p:spPr>
            <a:xfrm>
              <a:off x="5606892" y="752244"/>
              <a:ext cx="1420064" cy="307777"/>
            </a:xfrm>
            <a:prstGeom prst="rect">
              <a:avLst/>
            </a:prstGeom>
            <a:noFill/>
          </p:spPr>
          <p:txBody>
            <a:bodyPr wrap="square" rtlCol="0">
              <a:spAutoFit/>
            </a:bodyPr>
            <a:lstStyle/>
            <a:p>
              <a:r>
                <a:rPr lang="en-US" sz="1400" dirty="0"/>
                <a:t>Input</a:t>
              </a:r>
            </a:p>
          </p:txBody>
        </p:sp>
        <p:sp>
          <p:nvSpPr>
            <p:cNvPr id="46" name="TextBox 45">
              <a:extLst>
                <a:ext uri="{FF2B5EF4-FFF2-40B4-BE49-F238E27FC236}">
                  <a16:creationId xmlns:a16="http://schemas.microsoft.com/office/drawing/2014/main" id="{A72E6592-2772-4C8C-AACF-CC2BBE0C548E}"/>
                </a:ext>
              </a:extLst>
            </p:cNvPr>
            <p:cNvSpPr txBox="1"/>
            <p:nvPr/>
          </p:nvSpPr>
          <p:spPr>
            <a:xfrm>
              <a:off x="6891305" y="708332"/>
              <a:ext cx="1731035" cy="338554"/>
            </a:xfrm>
            <a:prstGeom prst="rect">
              <a:avLst/>
            </a:prstGeom>
            <a:noFill/>
          </p:spPr>
          <p:txBody>
            <a:bodyPr wrap="square" rtlCol="0">
              <a:spAutoFit/>
            </a:bodyPr>
            <a:lstStyle/>
            <a:p>
              <a:r>
                <a:rPr lang="en-US" sz="1600" dirty="0"/>
                <a:t>DOTS Component</a:t>
              </a:r>
            </a:p>
          </p:txBody>
        </p:sp>
      </p:grpSp>
      <p:sp>
        <p:nvSpPr>
          <p:cNvPr id="29" name="TextBox 28">
            <a:extLst>
              <a:ext uri="{FF2B5EF4-FFF2-40B4-BE49-F238E27FC236}">
                <a16:creationId xmlns:a16="http://schemas.microsoft.com/office/drawing/2014/main" id="{4BF859EC-60C6-4E5E-B101-08446B1656D0}"/>
              </a:ext>
            </a:extLst>
          </p:cNvPr>
          <p:cNvSpPr txBox="1"/>
          <p:nvPr/>
        </p:nvSpPr>
        <p:spPr>
          <a:xfrm>
            <a:off x="0" y="0"/>
            <a:ext cx="12192000" cy="369332"/>
          </a:xfrm>
          <a:prstGeom prst="rect">
            <a:avLst/>
          </a:prstGeom>
          <a:solidFill>
            <a:schemeClr val="bg1">
              <a:lumMod val="85000"/>
            </a:schemeClr>
          </a:solidFill>
        </p:spPr>
        <p:txBody>
          <a:bodyPr wrap="square" rtlCol="0">
            <a:spAutoFit/>
          </a:bodyPr>
          <a:lstStyle/>
          <a:p>
            <a:pPr algn="ctr"/>
            <a:r>
              <a:rPr lang="en-US" dirty="0"/>
              <a:t>Fundamental Components for </a:t>
            </a:r>
            <a:r>
              <a:rPr lang="en-US" b="1" i="1" dirty="0"/>
              <a:t>Partitions</a:t>
            </a:r>
            <a:r>
              <a:rPr lang="en-US" dirty="0"/>
              <a:t> of a region (urban layouts)</a:t>
            </a:r>
            <a:endParaRPr lang="en-US" sz="1200" dirty="0"/>
          </a:p>
        </p:txBody>
      </p:sp>
    </p:spTree>
    <p:extLst>
      <p:ext uri="{BB962C8B-B14F-4D97-AF65-F5344CB8AC3E}">
        <p14:creationId xmlns:p14="http://schemas.microsoft.com/office/powerpoint/2010/main" val="3340820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13278</TotalTime>
  <Words>2675</Words>
  <Application>Microsoft Office PowerPoint</Application>
  <PresentationFormat>Widescreen</PresentationFormat>
  <Paragraphs>496</Paragraphs>
  <Slides>41</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Saha, Nirvik</dc:creator>
  <cp:lastModifiedBy>nirvik saha</cp:lastModifiedBy>
  <cp:revision>1788</cp:revision>
  <dcterms:created xsi:type="dcterms:W3CDTF">2019-06-07T14:48:45Z</dcterms:created>
  <dcterms:modified xsi:type="dcterms:W3CDTF">2019-09-11T12:03:58Z</dcterms:modified>
</cp:coreProperties>
</file>